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1" r:id="rId2"/>
    <p:sldId id="257" r:id="rId3"/>
    <p:sldId id="274" r:id="rId4"/>
    <p:sldId id="262" r:id="rId5"/>
    <p:sldId id="289" r:id="rId6"/>
    <p:sldId id="290" r:id="rId7"/>
    <p:sldId id="291" r:id="rId8"/>
    <p:sldId id="292" r:id="rId9"/>
    <p:sldId id="271" r:id="rId10"/>
    <p:sldId id="298" r:id="rId11"/>
    <p:sldId id="299" r:id="rId12"/>
    <p:sldId id="300" r:id="rId13"/>
    <p:sldId id="301" r:id="rId14"/>
    <p:sldId id="265" r:id="rId15"/>
    <p:sldId id="302" r:id="rId16"/>
    <p:sldId id="263" r:id="rId17"/>
    <p:sldId id="282" r:id="rId18"/>
    <p:sldId id="258" r:id="rId19"/>
    <p:sldId id="259" r:id="rId20"/>
    <p:sldId id="260" r:id="rId21"/>
    <p:sldId id="286" r:id="rId22"/>
    <p:sldId id="283" r:id="rId23"/>
    <p:sldId id="284" r:id="rId24"/>
    <p:sldId id="256" r:id="rId25"/>
    <p:sldId id="303" r:id="rId26"/>
    <p:sldId id="304" r:id="rId27"/>
    <p:sldId id="305" r:id="rId28"/>
    <p:sldId id="276" r:id="rId29"/>
    <p:sldId id="266" r:id="rId30"/>
    <p:sldId id="277" r:id="rId31"/>
    <p:sldId id="278" r:id="rId32"/>
    <p:sldId id="279" r:id="rId33"/>
    <p:sldId id="280" r:id="rId34"/>
    <p:sldId id="306" r:id="rId35"/>
    <p:sldId id="308" r:id="rId36"/>
    <p:sldId id="307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706" autoAdjust="0"/>
  </p:normalViewPr>
  <p:slideViewPr>
    <p:cSldViewPr snapToGrid="0">
      <p:cViewPr varScale="1">
        <p:scale>
          <a:sx n="85" d="100"/>
          <a:sy n="85" d="100"/>
        </p:scale>
        <p:origin x="354" y="39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898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E3DA37-226A-4DFE-B7D8-323D7017668F}" type="doc">
      <dgm:prSet loTypeId="urn:microsoft.com/office/officeart/2005/8/layout/matrix1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5CD6AAD-3021-4BFD-B5BB-F529D8CA194F}">
      <dgm:prSet phldrT="[Text]"/>
      <dgm:spPr/>
      <dgm:t>
        <a:bodyPr/>
        <a:lstStyle/>
        <a:p>
          <a:r>
            <a:rPr lang="en-AU" dirty="0"/>
            <a:t>Evaluation metrics </a:t>
          </a:r>
        </a:p>
      </dgm:t>
    </dgm:pt>
    <dgm:pt modelId="{E4E7064E-11B8-47C7-8C45-2669DBC2F0AF}" type="parTrans" cxnId="{BA74D200-0E23-4DAB-9729-B73DAEB75D1B}">
      <dgm:prSet/>
      <dgm:spPr/>
      <dgm:t>
        <a:bodyPr/>
        <a:lstStyle/>
        <a:p>
          <a:endParaRPr lang="en-AU"/>
        </a:p>
      </dgm:t>
    </dgm:pt>
    <dgm:pt modelId="{0E5ADF4F-A919-460F-B03C-1654A4861238}" type="sibTrans" cxnId="{BA74D200-0E23-4DAB-9729-B73DAEB75D1B}">
      <dgm:prSet/>
      <dgm:spPr/>
      <dgm:t>
        <a:bodyPr/>
        <a:lstStyle/>
        <a:p>
          <a:endParaRPr lang="en-AU"/>
        </a:p>
      </dgm:t>
    </dgm:pt>
    <dgm:pt modelId="{42B0F19B-7195-4C9C-9F45-E77639B98AA2}">
      <dgm:prSet phldrT="[Text]"/>
      <dgm:spPr/>
      <dgm:t>
        <a:bodyPr/>
        <a:lstStyle/>
        <a:p>
          <a:r>
            <a:rPr lang="en-US" dirty="0"/>
            <a:t>Accuracy and Loss (Train/Test)</a:t>
          </a:r>
          <a:endParaRPr lang="en-AU" dirty="0"/>
        </a:p>
      </dgm:t>
    </dgm:pt>
    <dgm:pt modelId="{D2FFB3A5-1E00-49FF-A6D0-EDBE3F55C9D7}" type="parTrans" cxnId="{FCF561EA-8F10-4B37-93BA-6B4227AA70E2}">
      <dgm:prSet/>
      <dgm:spPr/>
      <dgm:t>
        <a:bodyPr/>
        <a:lstStyle/>
        <a:p>
          <a:endParaRPr lang="en-AU"/>
        </a:p>
      </dgm:t>
    </dgm:pt>
    <dgm:pt modelId="{2E4142D2-0829-4956-91CA-876DC21C1E8A}" type="sibTrans" cxnId="{FCF561EA-8F10-4B37-93BA-6B4227AA70E2}">
      <dgm:prSet/>
      <dgm:spPr/>
      <dgm:t>
        <a:bodyPr/>
        <a:lstStyle/>
        <a:p>
          <a:endParaRPr lang="en-AU"/>
        </a:p>
      </dgm:t>
    </dgm:pt>
    <dgm:pt modelId="{2E5EC62A-A405-4A8C-99CD-E8236E1A72F5}">
      <dgm:prSet phldrT="[Text]"/>
      <dgm:spPr/>
      <dgm:t>
        <a:bodyPr/>
        <a:lstStyle/>
        <a:p>
          <a:r>
            <a:rPr lang="en-GB" dirty="0"/>
            <a:t>Inference time</a:t>
          </a:r>
          <a:endParaRPr lang="en-AU" dirty="0"/>
        </a:p>
      </dgm:t>
    </dgm:pt>
    <dgm:pt modelId="{A979DB92-15C3-4EFA-ADCE-4897F27B56FA}" type="parTrans" cxnId="{0D210C56-9817-4C1D-80CB-C8D0C3C1B3D4}">
      <dgm:prSet/>
      <dgm:spPr/>
      <dgm:t>
        <a:bodyPr/>
        <a:lstStyle/>
        <a:p>
          <a:endParaRPr lang="en-AU"/>
        </a:p>
      </dgm:t>
    </dgm:pt>
    <dgm:pt modelId="{ED727D09-98D7-4E05-ACF2-658E2358C02E}" type="sibTrans" cxnId="{0D210C56-9817-4C1D-80CB-C8D0C3C1B3D4}">
      <dgm:prSet/>
      <dgm:spPr/>
      <dgm:t>
        <a:bodyPr/>
        <a:lstStyle/>
        <a:p>
          <a:endParaRPr lang="en-AU"/>
        </a:p>
      </dgm:t>
    </dgm:pt>
    <dgm:pt modelId="{CDE01383-1503-43DB-8BE8-87E448D5E3B7}">
      <dgm:prSet phldrT="[Text]"/>
      <dgm:spPr/>
      <dgm:t>
        <a:bodyPr/>
        <a:lstStyle/>
        <a:p>
          <a:r>
            <a:rPr lang="en-GB" dirty="0"/>
            <a:t>Parameters count</a:t>
          </a:r>
          <a:endParaRPr lang="en-AU" dirty="0"/>
        </a:p>
      </dgm:t>
    </dgm:pt>
    <dgm:pt modelId="{D7F69C16-A5D9-4E55-97AD-AC68B2C171F7}" type="parTrans" cxnId="{61EFE033-ABBF-40B7-8CC1-A4C196538768}">
      <dgm:prSet/>
      <dgm:spPr/>
      <dgm:t>
        <a:bodyPr/>
        <a:lstStyle/>
        <a:p>
          <a:endParaRPr lang="en-AU"/>
        </a:p>
      </dgm:t>
    </dgm:pt>
    <dgm:pt modelId="{E7F31312-8E08-456E-B208-9E52C58BFAFB}" type="sibTrans" cxnId="{61EFE033-ABBF-40B7-8CC1-A4C196538768}">
      <dgm:prSet/>
      <dgm:spPr/>
      <dgm:t>
        <a:bodyPr/>
        <a:lstStyle/>
        <a:p>
          <a:endParaRPr lang="en-AU"/>
        </a:p>
      </dgm:t>
    </dgm:pt>
    <dgm:pt modelId="{DC86CAD4-00FE-41A2-9F17-DF4EC6988839}">
      <dgm:prSet phldrT="[Text]"/>
      <dgm:spPr/>
      <dgm:t>
        <a:bodyPr/>
        <a:lstStyle/>
        <a:p>
          <a:r>
            <a:rPr lang="en-GB" dirty="0"/>
            <a:t>Model size</a:t>
          </a:r>
          <a:endParaRPr lang="en-AU" dirty="0"/>
        </a:p>
      </dgm:t>
    </dgm:pt>
    <dgm:pt modelId="{9DFB2911-E9BF-4280-AE59-CC8852CDAD62}" type="parTrans" cxnId="{DDDB95C1-39D3-4049-AFD7-C2C32C15F44F}">
      <dgm:prSet/>
      <dgm:spPr/>
      <dgm:t>
        <a:bodyPr/>
        <a:lstStyle/>
        <a:p>
          <a:endParaRPr lang="en-AU"/>
        </a:p>
      </dgm:t>
    </dgm:pt>
    <dgm:pt modelId="{8179189C-D2F5-4667-AED4-FA9A1FB8061E}" type="sibTrans" cxnId="{DDDB95C1-39D3-4049-AFD7-C2C32C15F44F}">
      <dgm:prSet/>
      <dgm:spPr/>
      <dgm:t>
        <a:bodyPr/>
        <a:lstStyle/>
        <a:p>
          <a:endParaRPr lang="en-AU"/>
        </a:p>
      </dgm:t>
    </dgm:pt>
    <dgm:pt modelId="{5A821B3E-6AFF-420C-B297-638C915AC702}" type="pres">
      <dgm:prSet presAssocID="{05E3DA37-226A-4DFE-B7D8-323D7017668F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347440-228E-4667-B307-FECF3651258E}" type="pres">
      <dgm:prSet presAssocID="{05E3DA37-226A-4DFE-B7D8-323D7017668F}" presName="matrix" presStyleCnt="0"/>
      <dgm:spPr/>
    </dgm:pt>
    <dgm:pt modelId="{764F5F1A-E5CB-4652-867F-5C5A0088E304}" type="pres">
      <dgm:prSet presAssocID="{05E3DA37-226A-4DFE-B7D8-323D7017668F}" presName="tile1" presStyleLbl="node1" presStyleIdx="0" presStyleCnt="4"/>
      <dgm:spPr/>
    </dgm:pt>
    <dgm:pt modelId="{B59DAC09-4EC9-4D2B-BC66-3AFB86D4A8FB}" type="pres">
      <dgm:prSet presAssocID="{05E3DA37-226A-4DFE-B7D8-323D7017668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08AD87-2FB5-49A1-9D8A-B2F68BC1FC81}" type="pres">
      <dgm:prSet presAssocID="{05E3DA37-226A-4DFE-B7D8-323D7017668F}" presName="tile2" presStyleLbl="node1" presStyleIdx="1" presStyleCnt="4"/>
      <dgm:spPr/>
    </dgm:pt>
    <dgm:pt modelId="{305EEBB5-30F8-4E03-BFFA-FC2B1A27E803}" type="pres">
      <dgm:prSet presAssocID="{05E3DA37-226A-4DFE-B7D8-323D7017668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D7ED79A-F14E-41BC-9349-15C566397CB7}" type="pres">
      <dgm:prSet presAssocID="{05E3DA37-226A-4DFE-B7D8-323D7017668F}" presName="tile3" presStyleLbl="node1" presStyleIdx="2" presStyleCnt="4"/>
      <dgm:spPr/>
    </dgm:pt>
    <dgm:pt modelId="{0BE6377A-FA39-484B-95A7-50C65E9F62B4}" type="pres">
      <dgm:prSet presAssocID="{05E3DA37-226A-4DFE-B7D8-323D7017668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5134541-914D-4CF7-9584-94A229C16114}" type="pres">
      <dgm:prSet presAssocID="{05E3DA37-226A-4DFE-B7D8-323D7017668F}" presName="tile4" presStyleLbl="node1" presStyleIdx="3" presStyleCnt="4"/>
      <dgm:spPr/>
    </dgm:pt>
    <dgm:pt modelId="{07A7E0D9-5324-4AD3-A253-7E3FE2DE9CB8}" type="pres">
      <dgm:prSet presAssocID="{05E3DA37-226A-4DFE-B7D8-323D7017668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977D3CC-FADF-4647-AD3D-2C0DF03DBB1A}" type="pres">
      <dgm:prSet presAssocID="{05E3DA37-226A-4DFE-B7D8-323D7017668F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BA74D200-0E23-4DAB-9729-B73DAEB75D1B}" srcId="{05E3DA37-226A-4DFE-B7D8-323D7017668F}" destId="{F5CD6AAD-3021-4BFD-B5BB-F529D8CA194F}" srcOrd="0" destOrd="0" parTransId="{E4E7064E-11B8-47C7-8C45-2669DBC2F0AF}" sibTransId="{0E5ADF4F-A919-460F-B03C-1654A4861238}"/>
    <dgm:cxn modelId="{A6158B02-1494-460B-8324-E17038A934E8}" type="presOf" srcId="{DC86CAD4-00FE-41A2-9F17-DF4EC6988839}" destId="{07A7E0D9-5324-4AD3-A253-7E3FE2DE9CB8}" srcOrd="1" destOrd="0" presId="urn:microsoft.com/office/officeart/2005/8/layout/matrix1"/>
    <dgm:cxn modelId="{00324323-297D-4F55-AB6D-4FF55530E646}" type="presOf" srcId="{42B0F19B-7195-4C9C-9F45-E77639B98AA2}" destId="{764F5F1A-E5CB-4652-867F-5C5A0088E304}" srcOrd="0" destOrd="0" presId="urn:microsoft.com/office/officeart/2005/8/layout/matrix1"/>
    <dgm:cxn modelId="{61EFE033-ABBF-40B7-8CC1-A4C196538768}" srcId="{F5CD6AAD-3021-4BFD-B5BB-F529D8CA194F}" destId="{CDE01383-1503-43DB-8BE8-87E448D5E3B7}" srcOrd="2" destOrd="0" parTransId="{D7F69C16-A5D9-4E55-97AD-AC68B2C171F7}" sibTransId="{E7F31312-8E08-456E-B208-9E52C58BFAFB}"/>
    <dgm:cxn modelId="{903C8C3F-ED2C-4B2F-924E-046B282CED09}" type="presOf" srcId="{CDE01383-1503-43DB-8BE8-87E448D5E3B7}" destId="{0BE6377A-FA39-484B-95A7-50C65E9F62B4}" srcOrd="1" destOrd="0" presId="urn:microsoft.com/office/officeart/2005/8/layout/matrix1"/>
    <dgm:cxn modelId="{4318D15C-E0D6-4EC5-AF8E-95B9983A89EC}" type="presOf" srcId="{2E5EC62A-A405-4A8C-99CD-E8236E1A72F5}" destId="{3E08AD87-2FB5-49A1-9D8A-B2F68BC1FC81}" srcOrd="0" destOrd="0" presId="urn:microsoft.com/office/officeart/2005/8/layout/matrix1"/>
    <dgm:cxn modelId="{C2635641-D660-4A72-9A66-8E9994AAE6F2}" type="presOf" srcId="{05E3DA37-226A-4DFE-B7D8-323D7017668F}" destId="{5A821B3E-6AFF-420C-B297-638C915AC702}" srcOrd="0" destOrd="0" presId="urn:microsoft.com/office/officeart/2005/8/layout/matrix1"/>
    <dgm:cxn modelId="{0D210C56-9817-4C1D-80CB-C8D0C3C1B3D4}" srcId="{F5CD6AAD-3021-4BFD-B5BB-F529D8CA194F}" destId="{2E5EC62A-A405-4A8C-99CD-E8236E1A72F5}" srcOrd="1" destOrd="0" parTransId="{A979DB92-15C3-4EFA-ADCE-4897F27B56FA}" sibTransId="{ED727D09-98D7-4E05-ACF2-658E2358C02E}"/>
    <dgm:cxn modelId="{E504B75A-FDC1-4B1D-94C4-8FEF301B23DD}" type="presOf" srcId="{F5CD6AAD-3021-4BFD-B5BB-F529D8CA194F}" destId="{3977D3CC-FADF-4647-AD3D-2C0DF03DBB1A}" srcOrd="0" destOrd="0" presId="urn:microsoft.com/office/officeart/2005/8/layout/matrix1"/>
    <dgm:cxn modelId="{7B71697E-8E53-4A05-B03D-F6F516D92E83}" type="presOf" srcId="{2E5EC62A-A405-4A8C-99CD-E8236E1A72F5}" destId="{305EEBB5-30F8-4E03-BFFA-FC2B1A27E803}" srcOrd="1" destOrd="0" presId="urn:microsoft.com/office/officeart/2005/8/layout/matrix1"/>
    <dgm:cxn modelId="{BF9E2591-A905-4AEB-A751-77CEFF95D337}" type="presOf" srcId="{CDE01383-1503-43DB-8BE8-87E448D5E3B7}" destId="{CD7ED79A-F14E-41BC-9349-15C566397CB7}" srcOrd="0" destOrd="0" presId="urn:microsoft.com/office/officeart/2005/8/layout/matrix1"/>
    <dgm:cxn modelId="{266F2D95-9295-4F37-80AB-5D1FF299D4C9}" type="presOf" srcId="{DC86CAD4-00FE-41A2-9F17-DF4EC6988839}" destId="{05134541-914D-4CF7-9584-94A229C16114}" srcOrd="0" destOrd="0" presId="urn:microsoft.com/office/officeart/2005/8/layout/matrix1"/>
    <dgm:cxn modelId="{DDDB95C1-39D3-4049-AFD7-C2C32C15F44F}" srcId="{F5CD6AAD-3021-4BFD-B5BB-F529D8CA194F}" destId="{DC86CAD4-00FE-41A2-9F17-DF4EC6988839}" srcOrd="3" destOrd="0" parTransId="{9DFB2911-E9BF-4280-AE59-CC8852CDAD62}" sibTransId="{8179189C-D2F5-4667-AED4-FA9A1FB8061E}"/>
    <dgm:cxn modelId="{EC671DC9-D90A-4902-82A5-2D299BADC2A5}" type="presOf" srcId="{42B0F19B-7195-4C9C-9F45-E77639B98AA2}" destId="{B59DAC09-4EC9-4D2B-BC66-3AFB86D4A8FB}" srcOrd="1" destOrd="0" presId="urn:microsoft.com/office/officeart/2005/8/layout/matrix1"/>
    <dgm:cxn modelId="{FCF561EA-8F10-4B37-93BA-6B4227AA70E2}" srcId="{F5CD6AAD-3021-4BFD-B5BB-F529D8CA194F}" destId="{42B0F19B-7195-4C9C-9F45-E77639B98AA2}" srcOrd="0" destOrd="0" parTransId="{D2FFB3A5-1E00-49FF-A6D0-EDBE3F55C9D7}" sibTransId="{2E4142D2-0829-4956-91CA-876DC21C1E8A}"/>
    <dgm:cxn modelId="{E39CFC49-5FB2-4748-B1C6-D195AE24B437}" type="presParOf" srcId="{5A821B3E-6AFF-420C-B297-638C915AC702}" destId="{DF347440-228E-4667-B307-FECF3651258E}" srcOrd="0" destOrd="0" presId="urn:microsoft.com/office/officeart/2005/8/layout/matrix1"/>
    <dgm:cxn modelId="{A0D95EC7-009F-46FE-9F65-28BE880E849B}" type="presParOf" srcId="{DF347440-228E-4667-B307-FECF3651258E}" destId="{764F5F1A-E5CB-4652-867F-5C5A0088E304}" srcOrd="0" destOrd="0" presId="urn:microsoft.com/office/officeart/2005/8/layout/matrix1"/>
    <dgm:cxn modelId="{F90B1F31-B904-4B93-BE07-3C59E3540F5B}" type="presParOf" srcId="{DF347440-228E-4667-B307-FECF3651258E}" destId="{B59DAC09-4EC9-4D2B-BC66-3AFB86D4A8FB}" srcOrd="1" destOrd="0" presId="urn:microsoft.com/office/officeart/2005/8/layout/matrix1"/>
    <dgm:cxn modelId="{CAB8C5C3-AD18-48D2-94F6-0F2C34C08AE8}" type="presParOf" srcId="{DF347440-228E-4667-B307-FECF3651258E}" destId="{3E08AD87-2FB5-49A1-9D8A-B2F68BC1FC81}" srcOrd="2" destOrd="0" presId="urn:microsoft.com/office/officeart/2005/8/layout/matrix1"/>
    <dgm:cxn modelId="{638EB251-FE9A-4BF9-A25C-92A637F2800F}" type="presParOf" srcId="{DF347440-228E-4667-B307-FECF3651258E}" destId="{305EEBB5-30F8-4E03-BFFA-FC2B1A27E803}" srcOrd="3" destOrd="0" presId="urn:microsoft.com/office/officeart/2005/8/layout/matrix1"/>
    <dgm:cxn modelId="{97CD9EED-A7F6-4F62-A2AF-CFE4BFD73D64}" type="presParOf" srcId="{DF347440-228E-4667-B307-FECF3651258E}" destId="{CD7ED79A-F14E-41BC-9349-15C566397CB7}" srcOrd="4" destOrd="0" presId="urn:microsoft.com/office/officeart/2005/8/layout/matrix1"/>
    <dgm:cxn modelId="{6D9FE339-0262-44B2-8300-B2439852006D}" type="presParOf" srcId="{DF347440-228E-4667-B307-FECF3651258E}" destId="{0BE6377A-FA39-484B-95A7-50C65E9F62B4}" srcOrd="5" destOrd="0" presId="urn:microsoft.com/office/officeart/2005/8/layout/matrix1"/>
    <dgm:cxn modelId="{EEC4F50B-7BE0-449C-BF7F-0DEF74C4BCAE}" type="presParOf" srcId="{DF347440-228E-4667-B307-FECF3651258E}" destId="{05134541-914D-4CF7-9584-94A229C16114}" srcOrd="6" destOrd="0" presId="urn:microsoft.com/office/officeart/2005/8/layout/matrix1"/>
    <dgm:cxn modelId="{59FD80E7-8A62-4DE0-95D0-670B0D5EF2C2}" type="presParOf" srcId="{DF347440-228E-4667-B307-FECF3651258E}" destId="{07A7E0D9-5324-4AD3-A253-7E3FE2DE9CB8}" srcOrd="7" destOrd="0" presId="urn:microsoft.com/office/officeart/2005/8/layout/matrix1"/>
    <dgm:cxn modelId="{044B1A17-CB3E-4A24-9034-2D44910514DD}" type="presParOf" srcId="{5A821B3E-6AFF-420C-B297-638C915AC702}" destId="{3977D3CC-FADF-4647-AD3D-2C0DF03DBB1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E3DA37-226A-4DFE-B7D8-323D7017668F}" type="doc">
      <dgm:prSet loTypeId="urn:microsoft.com/office/officeart/2005/8/layout/radial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5CD6AAD-3021-4BFD-B5BB-F529D8CA194F}">
      <dgm:prSet phldrT="[Text]"/>
      <dgm:spPr/>
      <dgm:t>
        <a:bodyPr/>
        <a:lstStyle/>
        <a:p>
          <a:r>
            <a:rPr lang="en-AU" dirty="0"/>
            <a:t>Evaluation metrics </a:t>
          </a:r>
        </a:p>
      </dgm:t>
    </dgm:pt>
    <dgm:pt modelId="{E4E7064E-11B8-47C7-8C45-2669DBC2F0AF}" type="parTrans" cxnId="{BA74D200-0E23-4DAB-9729-B73DAEB75D1B}">
      <dgm:prSet/>
      <dgm:spPr/>
      <dgm:t>
        <a:bodyPr/>
        <a:lstStyle/>
        <a:p>
          <a:endParaRPr lang="en-AU"/>
        </a:p>
      </dgm:t>
    </dgm:pt>
    <dgm:pt modelId="{0E5ADF4F-A919-460F-B03C-1654A4861238}" type="sibTrans" cxnId="{BA74D200-0E23-4DAB-9729-B73DAEB75D1B}">
      <dgm:prSet/>
      <dgm:spPr/>
      <dgm:t>
        <a:bodyPr/>
        <a:lstStyle/>
        <a:p>
          <a:endParaRPr lang="en-AU"/>
        </a:p>
      </dgm:t>
    </dgm:pt>
    <dgm:pt modelId="{42B0F19B-7195-4C9C-9F45-E77639B98AA2}">
      <dgm:prSet phldrT="[Text]"/>
      <dgm:spPr/>
      <dgm:t>
        <a:bodyPr/>
        <a:lstStyle/>
        <a:p>
          <a:r>
            <a:rPr lang="en-US" dirty="0"/>
            <a:t>Accuracy</a:t>
          </a:r>
          <a:endParaRPr lang="en-AU" dirty="0"/>
        </a:p>
      </dgm:t>
    </dgm:pt>
    <dgm:pt modelId="{D2FFB3A5-1E00-49FF-A6D0-EDBE3F55C9D7}" type="parTrans" cxnId="{FCF561EA-8F10-4B37-93BA-6B4227AA70E2}">
      <dgm:prSet/>
      <dgm:spPr/>
      <dgm:t>
        <a:bodyPr/>
        <a:lstStyle/>
        <a:p>
          <a:endParaRPr lang="en-AU"/>
        </a:p>
      </dgm:t>
    </dgm:pt>
    <dgm:pt modelId="{2E4142D2-0829-4956-91CA-876DC21C1E8A}" type="sibTrans" cxnId="{FCF561EA-8F10-4B37-93BA-6B4227AA70E2}">
      <dgm:prSet/>
      <dgm:spPr/>
      <dgm:t>
        <a:bodyPr/>
        <a:lstStyle/>
        <a:p>
          <a:endParaRPr lang="en-AU"/>
        </a:p>
      </dgm:t>
    </dgm:pt>
    <dgm:pt modelId="{2E5EC62A-A405-4A8C-99CD-E8236E1A72F5}">
      <dgm:prSet phldrT="[Text]"/>
      <dgm:spPr/>
      <dgm:t>
        <a:bodyPr/>
        <a:lstStyle/>
        <a:p>
          <a:r>
            <a:rPr lang="en-GB" dirty="0"/>
            <a:t>Inference time</a:t>
          </a:r>
          <a:endParaRPr lang="en-AU" dirty="0"/>
        </a:p>
      </dgm:t>
    </dgm:pt>
    <dgm:pt modelId="{A979DB92-15C3-4EFA-ADCE-4897F27B56FA}" type="parTrans" cxnId="{0D210C56-9817-4C1D-80CB-C8D0C3C1B3D4}">
      <dgm:prSet/>
      <dgm:spPr/>
      <dgm:t>
        <a:bodyPr/>
        <a:lstStyle/>
        <a:p>
          <a:endParaRPr lang="en-AU"/>
        </a:p>
      </dgm:t>
    </dgm:pt>
    <dgm:pt modelId="{ED727D09-98D7-4E05-ACF2-658E2358C02E}" type="sibTrans" cxnId="{0D210C56-9817-4C1D-80CB-C8D0C3C1B3D4}">
      <dgm:prSet/>
      <dgm:spPr/>
      <dgm:t>
        <a:bodyPr/>
        <a:lstStyle/>
        <a:p>
          <a:endParaRPr lang="en-AU"/>
        </a:p>
      </dgm:t>
    </dgm:pt>
    <dgm:pt modelId="{DC86CAD4-00FE-41A2-9F17-DF4EC6988839}">
      <dgm:prSet phldrT="[Text]"/>
      <dgm:spPr/>
      <dgm:t>
        <a:bodyPr/>
        <a:lstStyle/>
        <a:p>
          <a:r>
            <a:rPr lang="en-GB" dirty="0"/>
            <a:t>Model size</a:t>
          </a:r>
          <a:endParaRPr lang="en-AU" dirty="0"/>
        </a:p>
      </dgm:t>
    </dgm:pt>
    <dgm:pt modelId="{9DFB2911-E9BF-4280-AE59-CC8852CDAD62}" type="parTrans" cxnId="{DDDB95C1-39D3-4049-AFD7-C2C32C15F44F}">
      <dgm:prSet/>
      <dgm:spPr/>
      <dgm:t>
        <a:bodyPr/>
        <a:lstStyle/>
        <a:p>
          <a:endParaRPr lang="en-AU"/>
        </a:p>
      </dgm:t>
    </dgm:pt>
    <dgm:pt modelId="{8179189C-D2F5-4667-AED4-FA9A1FB8061E}" type="sibTrans" cxnId="{DDDB95C1-39D3-4049-AFD7-C2C32C15F44F}">
      <dgm:prSet/>
      <dgm:spPr/>
      <dgm:t>
        <a:bodyPr/>
        <a:lstStyle/>
        <a:p>
          <a:endParaRPr lang="en-AU"/>
        </a:p>
      </dgm:t>
    </dgm:pt>
    <dgm:pt modelId="{20E09EA3-84E0-4A24-88BA-A20FD8292BB1}" type="pres">
      <dgm:prSet presAssocID="{05E3DA37-226A-4DFE-B7D8-323D7017668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FF34F9-90FF-4041-A91D-FAEF74FF5C12}" type="pres">
      <dgm:prSet presAssocID="{F5CD6AAD-3021-4BFD-B5BB-F529D8CA194F}" presName="centerShape" presStyleLbl="node0" presStyleIdx="0" presStyleCnt="1"/>
      <dgm:spPr/>
    </dgm:pt>
    <dgm:pt modelId="{E4675337-BDA8-4EFD-AB63-A7C45302883B}" type="pres">
      <dgm:prSet presAssocID="{D2FFB3A5-1E00-49FF-A6D0-EDBE3F55C9D7}" presName="Name9" presStyleLbl="parChTrans1D2" presStyleIdx="0" presStyleCnt="3"/>
      <dgm:spPr/>
    </dgm:pt>
    <dgm:pt modelId="{7648D4E5-F39E-4ACC-BA85-EAE3E475955B}" type="pres">
      <dgm:prSet presAssocID="{D2FFB3A5-1E00-49FF-A6D0-EDBE3F55C9D7}" presName="connTx" presStyleLbl="parChTrans1D2" presStyleIdx="0" presStyleCnt="3"/>
      <dgm:spPr/>
    </dgm:pt>
    <dgm:pt modelId="{77C0DD2B-C403-44AF-92C4-96A8D540C44B}" type="pres">
      <dgm:prSet presAssocID="{42B0F19B-7195-4C9C-9F45-E77639B98AA2}" presName="node" presStyleLbl="node1" presStyleIdx="0" presStyleCnt="3">
        <dgm:presLayoutVars>
          <dgm:bulletEnabled val="1"/>
        </dgm:presLayoutVars>
      </dgm:prSet>
      <dgm:spPr/>
    </dgm:pt>
    <dgm:pt modelId="{2E357F28-0DE4-4518-8510-4AC68C84AFC7}" type="pres">
      <dgm:prSet presAssocID="{A979DB92-15C3-4EFA-ADCE-4897F27B56FA}" presName="Name9" presStyleLbl="parChTrans1D2" presStyleIdx="1" presStyleCnt="3"/>
      <dgm:spPr/>
    </dgm:pt>
    <dgm:pt modelId="{F8D65E7A-80EC-4A8D-BC0B-2F103F293F6F}" type="pres">
      <dgm:prSet presAssocID="{A979DB92-15C3-4EFA-ADCE-4897F27B56FA}" presName="connTx" presStyleLbl="parChTrans1D2" presStyleIdx="1" presStyleCnt="3"/>
      <dgm:spPr/>
    </dgm:pt>
    <dgm:pt modelId="{25F4E68E-D04C-4283-B95F-DDBDEC73A5E2}" type="pres">
      <dgm:prSet presAssocID="{2E5EC62A-A405-4A8C-99CD-E8236E1A72F5}" presName="node" presStyleLbl="node1" presStyleIdx="1" presStyleCnt="3">
        <dgm:presLayoutVars>
          <dgm:bulletEnabled val="1"/>
        </dgm:presLayoutVars>
      </dgm:prSet>
      <dgm:spPr/>
    </dgm:pt>
    <dgm:pt modelId="{1DE30D07-7927-427F-B3C3-1571735068D1}" type="pres">
      <dgm:prSet presAssocID="{9DFB2911-E9BF-4280-AE59-CC8852CDAD62}" presName="Name9" presStyleLbl="parChTrans1D2" presStyleIdx="2" presStyleCnt="3"/>
      <dgm:spPr/>
    </dgm:pt>
    <dgm:pt modelId="{C4604CA9-3D2D-443D-BBDD-77475E8AC873}" type="pres">
      <dgm:prSet presAssocID="{9DFB2911-E9BF-4280-AE59-CC8852CDAD62}" presName="connTx" presStyleLbl="parChTrans1D2" presStyleIdx="2" presStyleCnt="3"/>
      <dgm:spPr/>
    </dgm:pt>
    <dgm:pt modelId="{27C1C6E6-0CB2-43F2-9594-D64DE145A240}" type="pres">
      <dgm:prSet presAssocID="{DC86CAD4-00FE-41A2-9F17-DF4EC6988839}" presName="node" presStyleLbl="node1" presStyleIdx="2" presStyleCnt="3">
        <dgm:presLayoutVars>
          <dgm:bulletEnabled val="1"/>
        </dgm:presLayoutVars>
      </dgm:prSet>
      <dgm:spPr/>
    </dgm:pt>
  </dgm:ptLst>
  <dgm:cxnLst>
    <dgm:cxn modelId="{BA74D200-0E23-4DAB-9729-B73DAEB75D1B}" srcId="{05E3DA37-226A-4DFE-B7D8-323D7017668F}" destId="{F5CD6AAD-3021-4BFD-B5BB-F529D8CA194F}" srcOrd="0" destOrd="0" parTransId="{E4E7064E-11B8-47C7-8C45-2669DBC2F0AF}" sibTransId="{0E5ADF4F-A919-460F-B03C-1654A4861238}"/>
    <dgm:cxn modelId="{C6F1F138-8661-4D47-9A3B-A84931E2E81B}" type="presOf" srcId="{D2FFB3A5-1E00-49FF-A6D0-EDBE3F55C9D7}" destId="{7648D4E5-F39E-4ACC-BA85-EAE3E475955B}" srcOrd="1" destOrd="0" presId="urn:microsoft.com/office/officeart/2005/8/layout/radial1"/>
    <dgm:cxn modelId="{4453264A-4263-473A-929D-9EE88802CF36}" type="presOf" srcId="{2E5EC62A-A405-4A8C-99CD-E8236E1A72F5}" destId="{25F4E68E-D04C-4283-B95F-DDBDEC73A5E2}" srcOrd="0" destOrd="0" presId="urn:microsoft.com/office/officeart/2005/8/layout/radial1"/>
    <dgm:cxn modelId="{0D210C56-9817-4C1D-80CB-C8D0C3C1B3D4}" srcId="{F5CD6AAD-3021-4BFD-B5BB-F529D8CA194F}" destId="{2E5EC62A-A405-4A8C-99CD-E8236E1A72F5}" srcOrd="1" destOrd="0" parTransId="{A979DB92-15C3-4EFA-ADCE-4897F27B56FA}" sibTransId="{ED727D09-98D7-4E05-ACF2-658E2358C02E}"/>
    <dgm:cxn modelId="{56049077-EB72-48DF-916C-4F5C2E10CC42}" type="presOf" srcId="{D2FFB3A5-1E00-49FF-A6D0-EDBE3F55C9D7}" destId="{E4675337-BDA8-4EFD-AB63-A7C45302883B}" srcOrd="0" destOrd="0" presId="urn:microsoft.com/office/officeart/2005/8/layout/radial1"/>
    <dgm:cxn modelId="{5BD43A5A-FE9C-4495-A534-B7C598FA68C4}" type="presOf" srcId="{DC86CAD4-00FE-41A2-9F17-DF4EC6988839}" destId="{27C1C6E6-0CB2-43F2-9594-D64DE145A240}" srcOrd="0" destOrd="0" presId="urn:microsoft.com/office/officeart/2005/8/layout/radial1"/>
    <dgm:cxn modelId="{1099627A-83E6-434C-AA86-5456931B9881}" type="presOf" srcId="{05E3DA37-226A-4DFE-B7D8-323D7017668F}" destId="{20E09EA3-84E0-4A24-88BA-A20FD8292BB1}" srcOrd="0" destOrd="0" presId="urn:microsoft.com/office/officeart/2005/8/layout/radial1"/>
    <dgm:cxn modelId="{AA45A67D-CD46-453D-B896-A13011F9EEDE}" type="presOf" srcId="{F5CD6AAD-3021-4BFD-B5BB-F529D8CA194F}" destId="{3CFF34F9-90FF-4041-A91D-FAEF74FF5C12}" srcOrd="0" destOrd="0" presId="urn:microsoft.com/office/officeart/2005/8/layout/radial1"/>
    <dgm:cxn modelId="{19188384-BA64-49E8-9FB6-02BCBBB51D50}" type="presOf" srcId="{9DFB2911-E9BF-4280-AE59-CC8852CDAD62}" destId="{1DE30D07-7927-427F-B3C3-1571735068D1}" srcOrd="0" destOrd="0" presId="urn:microsoft.com/office/officeart/2005/8/layout/radial1"/>
    <dgm:cxn modelId="{A720E9B3-7E92-4E9F-AE91-C483F73D3623}" type="presOf" srcId="{A979DB92-15C3-4EFA-ADCE-4897F27B56FA}" destId="{F8D65E7A-80EC-4A8D-BC0B-2F103F293F6F}" srcOrd="1" destOrd="0" presId="urn:microsoft.com/office/officeart/2005/8/layout/radial1"/>
    <dgm:cxn modelId="{DDDB95C1-39D3-4049-AFD7-C2C32C15F44F}" srcId="{F5CD6AAD-3021-4BFD-B5BB-F529D8CA194F}" destId="{DC86CAD4-00FE-41A2-9F17-DF4EC6988839}" srcOrd="2" destOrd="0" parTransId="{9DFB2911-E9BF-4280-AE59-CC8852CDAD62}" sibTransId="{8179189C-D2F5-4667-AED4-FA9A1FB8061E}"/>
    <dgm:cxn modelId="{479C73DE-FC63-4E04-8502-01594EE7D9A3}" type="presOf" srcId="{9DFB2911-E9BF-4280-AE59-CC8852CDAD62}" destId="{C4604CA9-3D2D-443D-BBDD-77475E8AC873}" srcOrd="1" destOrd="0" presId="urn:microsoft.com/office/officeart/2005/8/layout/radial1"/>
    <dgm:cxn modelId="{74B309E6-4470-4530-B650-E6AB61B9B075}" type="presOf" srcId="{42B0F19B-7195-4C9C-9F45-E77639B98AA2}" destId="{77C0DD2B-C403-44AF-92C4-96A8D540C44B}" srcOrd="0" destOrd="0" presId="urn:microsoft.com/office/officeart/2005/8/layout/radial1"/>
    <dgm:cxn modelId="{FCF561EA-8F10-4B37-93BA-6B4227AA70E2}" srcId="{F5CD6AAD-3021-4BFD-B5BB-F529D8CA194F}" destId="{42B0F19B-7195-4C9C-9F45-E77639B98AA2}" srcOrd="0" destOrd="0" parTransId="{D2FFB3A5-1E00-49FF-A6D0-EDBE3F55C9D7}" sibTransId="{2E4142D2-0829-4956-91CA-876DC21C1E8A}"/>
    <dgm:cxn modelId="{1A3B19F4-180E-442F-A1D3-F8D3F14777BB}" type="presOf" srcId="{A979DB92-15C3-4EFA-ADCE-4897F27B56FA}" destId="{2E357F28-0DE4-4518-8510-4AC68C84AFC7}" srcOrd="0" destOrd="0" presId="urn:microsoft.com/office/officeart/2005/8/layout/radial1"/>
    <dgm:cxn modelId="{2A0A24AF-9209-4E24-9BD3-A020068370B8}" type="presParOf" srcId="{20E09EA3-84E0-4A24-88BA-A20FD8292BB1}" destId="{3CFF34F9-90FF-4041-A91D-FAEF74FF5C12}" srcOrd="0" destOrd="0" presId="urn:microsoft.com/office/officeart/2005/8/layout/radial1"/>
    <dgm:cxn modelId="{25752FFA-9756-472E-8D47-72AD6B05CE36}" type="presParOf" srcId="{20E09EA3-84E0-4A24-88BA-A20FD8292BB1}" destId="{E4675337-BDA8-4EFD-AB63-A7C45302883B}" srcOrd="1" destOrd="0" presId="urn:microsoft.com/office/officeart/2005/8/layout/radial1"/>
    <dgm:cxn modelId="{4DDC7BAB-8775-406A-B9A4-0272D5A341DD}" type="presParOf" srcId="{E4675337-BDA8-4EFD-AB63-A7C45302883B}" destId="{7648D4E5-F39E-4ACC-BA85-EAE3E475955B}" srcOrd="0" destOrd="0" presId="urn:microsoft.com/office/officeart/2005/8/layout/radial1"/>
    <dgm:cxn modelId="{32B800DB-92A8-4CA1-9FDC-31C74EF61822}" type="presParOf" srcId="{20E09EA3-84E0-4A24-88BA-A20FD8292BB1}" destId="{77C0DD2B-C403-44AF-92C4-96A8D540C44B}" srcOrd="2" destOrd="0" presId="urn:microsoft.com/office/officeart/2005/8/layout/radial1"/>
    <dgm:cxn modelId="{BABB3E1C-DBA4-40D4-91AF-894BB4734031}" type="presParOf" srcId="{20E09EA3-84E0-4A24-88BA-A20FD8292BB1}" destId="{2E357F28-0DE4-4518-8510-4AC68C84AFC7}" srcOrd="3" destOrd="0" presId="urn:microsoft.com/office/officeart/2005/8/layout/radial1"/>
    <dgm:cxn modelId="{2AB623C4-A685-45CB-8E8F-B43768495C5E}" type="presParOf" srcId="{2E357F28-0DE4-4518-8510-4AC68C84AFC7}" destId="{F8D65E7A-80EC-4A8D-BC0B-2F103F293F6F}" srcOrd="0" destOrd="0" presId="urn:microsoft.com/office/officeart/2005/8/layout/radial1"/>
    <dgm:cxn modelId="{77FC7C60-B912-458C-A68F-3AB57C5A0718}" type="presParOf" srcId="{20E09EA3-84E0-4A24-88BA-A20FD8292BB1}" destId="{25F4E68E-D04C-4283-B95F-DDBDEC73A5E2}" srcOrd="4" destOrd="0" presId="urn:microsoft.com/office/officeart/2005/8/layout/radial1"/>
    <dgm:cxn modelId="{167F4ABF-8C8F-4C58-9A49-7DE40EF038F4}" type="presParOf" srcId="{20E09EA3-84E0-4A24-88BA-A20FD8292BB1}" destId="{1DE30D07-7927-427F-B3C3-1571735068D1}" srcOrd="5" destOrd="0" presId="urn:microsoft.com/office/officeart/2005/8/layout/radial1"/>
    <dgm:cxn modelId="{2DBB09EC-DC07-4032-AE0A-757E7059DCC7}" type="presParOf" srcId="{1DE30D07-7927-427F-B3C3-1571735068D1}" destId="{C4604CA9-3D2D-443D-BBDD-77475E8AC873}" srcOrd="0" destOrd="0" presId="urn:microsoft.com/office/officeart/2005/8/layout/radial1"/>
    <dgm:cxn modelId="{12FA2B3A-8737-460C-915D-43463CAA5B51}" type="presParOf" srcId="{20E09EA3-84E0-4A24-88BA-A20FD8292BB1}" destId="{27C1C6E6-0CB2-43F2-9594-D64DE145A240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E3DA37-226A-4DFE-B7D8-323D7017668F}" type="doc">
      <dgm:prSet loTypeId="urn:microsoft.com/office/officeart/2005/8/layout/radial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5CD6AAD-3021-4BFD-B5BB-F529D8CA194F}">
      <dgm:prSet phldrT="[Text]"/>
      <dgm:spPr/>
      <dgm:t>
        <a:bodyPr/>
        <a:lstStyle/>
        <a:p>
          <a:r>
            <a:rPr lang="en-AU" dirty="0"/>
            <a:t>Evaluation metrics </a:t>
          </a:r>
        </a:p>
      </dgm:t>
    </dgm:pt>
    <dgm:pt modelId="{E4E7064E-11B8-47C7-8C45-2669DBC2F0AF}" type="parTrans" cxnId="{BA74D200-0E23-4DAB-9729-B73DAEB75D1B}">
      <dgm:prSet/>
      <dgm:spPr/>
      <dgm:t>
        <a:bodyPr/>
        <a:lstStyle/>
        <a:p>
          <a:endParaRPr lang="en-AU"/>
        </a:p>
      </dgm:t>
    </dgm:pt>
    <dgm:pt modelId="{0E5ADF4F-A919-460F-B03C-1654A4861238}" type="sibTrans" cxnId="{BA74D200-0E23-4DAB-9729-B73DAEB75D1B}">
      <dgm:prSet/>
      <dgm:spPr/>
      <dgm:t>
        <a:bodyPr/>
        <a:lstStyle/>
        <a:p>
          <a:endParaRPr lang="en-AU"/>
        </a:p>
      </dgm:t>
    </dgm:pt>
    <dgm:pt modelId="{42B0F19B-7195-4C9C-9F45-E77639B98AA2}">
      <dgm:prSet phldrT="[Text]"/>
      <dgm:spPr/>
      <dgm:t>
        <a:bodyPr/>
        <a:lstStyle/>
        <a:p>
          <a:r>
            <a:rPr lang="en-US" dirty="0"/>
            <a:t>Accuracy</a:t>
          </a:r>
          <a:endParaRPr lang="en-AU" dirty="0"/>
        </a:p>
      </dgm:t>
    </dgm:pt>
    <dgm:pt modelId="{D2FFB3A5-1E00-49FF-A6D0-EDBE3F55C9D7}" type="parTrans" cxnId="{FCF561EA-8F10-4B37-93BA-6B4227AA70E2}">
      <dgm:prSet/>
      <dgm:spPr/>
      <dgm:t>
        <a:bodyPr/>
        <a:lstStyle/>
        <a:p>
          <a:endParaRPr lang="en-AU"/>
        </a:p>
      </dgm:t>
    </dgm:pt>
    <dgm:pt modelId="{2E4142D2-0829-4956-91CA-876DC21C1E8A}" type="sibTrans" cxnId="{FCF561EA-8F10-4B37-93BA-6B4227AA70E2}">
      <dgm:prSet/>
      <dgm:spPr/>
      <dgm:t>
        <a:bodyPr/>
        <a:lstStyle/>
        <a:p>
          <a:endParaRPr lang="en-AU"/>
        </a:p>
      </dgm:t>
    </dgm:pt>
    <dgm:pt modelId="{2E5EC62A-A405-4A8C-99CD-E8236E1A72F5}">
      <dgm:prSet phldrT="[Text]"/>
      <dgm:spPr/>
      <dgm:t>
        <a:bodyPr/>
        <a:lstStyle/>
        <a:p>
          <a:r>
            <a:rPr lang="en-GB" dirty="0"/>
            <a:t>Inference time</a:t>
          </a:r>
          <a:endParaRPr lang="en-AU" dirty="0"/>
        </a:p>
      </dgm:t>
    </dgm:pt>
    <dgm:pt modelId="{A979DB92-15C3-4EFA-ADCE-4897F27B56FA}" type="parTrans" cxnId="{0D210C56-9817-4C1D-80CB-C8D0C3C1B3D4}">
      <dgm:prSet/>
      <dgm:spPr/>
      <dgm:t>
        <a:bodyPr/>
        <a:lstStyle/>
        <a:p>
          <a:endParaRPr lang="en-AU"/>
        </a:p>
      </dgm:t>
    </dgm:pt>
    <dgm:pt modelId="{ED727D09-98D7-4E05-ACF2-658E2358C02E}" type="sibTrans" cxnId="{0D210C56-9817-4C1D-80CB-C8D0C3C1B3D4}">
      <dgm:prSet/>
      <dgm:spPr/>
      <dgm:t>
        <a:bodyPr/>
        <a:lstStyle/>
        <a:p>
          <a:endParaRPr lang="en-AU"/>
        </a:p>
      </dgm:t>
    </dgm:pt>
    <dgm:pt modelId="{DC86CAD4-00FE-41A2-9F17-DF4EC6988839}">
      <dgm:prSet phldrT="[Text]"/>
      <dgm:spPr/>
      <dgm:t>
        <a:bodyPr/>
        <a:lstStyle/>
        <a:p>
          <a:r>
            <a:rPr lang="en-GB" dirty="0"/>
            <a:t>Model size</a:t>
          </a:r>
          <a:endParaRPr lang="en-AU" dirty="0"/>
        </a:p>
      </dgm:t>
    </dgm:pt>
    <dgm:pt modelId="{9DFB2911-E9BF-4280-AE59-CC8852CDAD62}" type="parTrans" cxnId="{DDDB95C1-39D3-4049-AFD7-C2C32C15F44F}">
      <dgm:prSet/>
      <dgm:spPr/>
      <dgm:t>
        <a:bodyPr/>
        <a:lstStyle/>
        <a:p>
          <a:endParaRPr lang="en-AU"/>
        </a:p>
      </dgm:t>
    </dgm:pt>
    <dgm:pt modelId="{8179189C-D2F5-4667-AED4-FA9A1FB8061E}" type="sibTrans" cxnId="{DDDB95C1-39D3-4049-AFD7-C2C32C15F44F}">
      <dgm:prSet/>
      <dgm:spPr/>
      <dgm:t>
        <a:bodyPr/>
        <a:lstStyle/>
        <a:p>
          <a:endParaRPr lang="en-AU"/>
        </a:p>
      </dgm:t>
    </dgm:pt>
    <dgm:pt modelId="{20E09EA3-84E0-4A24-88BA-A20FD8292BB1}" type="pres">
      <dgm:prSet presAssocID="{05E3DA37-226A-4DFE-B7D8-323D7017668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FF34F9-90FF-4041-A91D-FAEF74FF5C12}" type="pres">
      <dgm:prSet presAssocID="{F5CD6AAD-3021-4BFD-B5BB-F529D8CA194F}" presName="centerShape" presStyleLbl="node0" presStyleIdx="0" presStyleCnt="1"/>
      <dgm:spPr/>
    </dgm:pt>
    <dgm:pt modelId="{E4675337-BDA8-4EFD-AB63-A7C45302883B}" type="pres">
      <dgm:prSet presAssocID="{D2FFB3A5-1E00-49FF-A6D0-EDBE3F55C9D7}" presName="Name9" presStyleLbl="parChTrans1D2" presStyleIdx="0" presStyleCnt="3"/>
      <dgm:spPr/>
    </dgm:pt>
    <dgm:pt modelId="{7648D4E5-F39E-4ACC-BA85-EAE3E475955B}" type="pres">
      <dgm:prSet presAssocID="{D2FFB3A5-1E00-49FF-A6D0-EDBE3F55C9D7}" presName="connTx" presStyleLbl="parChTrans1D2" presStyleIdx="0" presStyleCnt="3"/>
      <dgm:spPr/>
    </dgm:pt>
    <dgm:pt modelId="{77C0DD2B-C403-44AF-92C4-96A8D540C44B}" type="pres">
      <dgm:prSet presAssocID="{42B0F19B-7195-4C9C-9F45-E77639B98AA2}" presName="node" presStyleLbl="node1" presStyleIdx="0" presStyleCnt="3">
        <dgm:presLayoutVars>
          <dgm:bulletEnabled val="1"/>
        </dgm:presLayoutVars>
      </dgm:prSet>
      <dgm:spPr/>
    </dgm:pt>
    <dgm:pt modelId="{2E357F28-0DE4-4518-8510-4AC68C84AFC7}" type="pres">
      <dgm:prSet presAssocID="{A979DB92-15C3-4EFA-ADCE-4897F27B56FA}" presName="Name9" presStyleLbl="parChTrans1D2" presStyleIdx="1" presStyleCnt="3"/>
      <dgm:spPr/>
    </dgm:pt>
    <dgm:pt modelId="{F8D65E7A-80EC-4A8D-BC0B-2F103F293F6F}" type="pres">
      <dgm:prSet presAssocID="{A979DB92-15C3-4EFA-ADCE-4897F27B56FA}" presName="connTx" presStyleLbl="parChTrans1D2" presStyleIdx="1" presStyleCnt="3"/>
      <dgm:spPr/>
    </dgm:pt>
    <dgm:pt modelId="{25F4E68E-D04C-4283-B95F-DDBDEC73A5E2}" type="pres">
      <dgm:prSet presAssocID="{2E5EC62A-A405-4A8C-99CD-E8236E1A72F5}" presName="node" presStyleLbl="node1" presStyleIdx="1" presStyleCnt="3">
        <dgm:presLayoutVars>
          <dgm:bulletEnabled val="1"/>
        </dgm:presLayoutVars>
      </dgm:prSet>
      <dgm:spPr/>
    </dgm:pt>
    <dgm:pt modelId="{1DE30D07-7927-427F-B3C3-1571735068D1}" type="pres">
      <dgm:prSet presAssocID="{9DFB2911-E9BF-4280-AE59-CC8852CDAD62}" presName="Name9" presStyleLbl="parChTrans1D2" presStyleIdx="2" presStyleCnt="3"/>
      <dgm:spPr/>
    </dgm:pt>
    <dgm:pt modelId="{C4604CA9-3D2D-443D-BBDD-77475E8AC873}" type="pres">
      <dgm:prSet presAssocID="{9DFB2911-E9BF-4280-AE59-CC8852CDAD62}" presName="connTx" presStyleLbl="parChTrans1D2" presStyleIdx="2" presStyleCnt="3"/>
      <dgm:spPr/>
    </dgm:pt>
    <dgm:pt modelId="{27C1C6E6-0CB2-43F2-9594-D64DE145A240}" type="pres">
      <dgm:prSet presAssocID="{DC86CAD4-00FE-41A2-9F17-DF4EC6988839}" presName="node" presStyleLbl="node1" presStyleIdx="2" presStyleCnt="3">
        <dgm:presLayoutVars>
          <dgm:bulletEnabled val="1"/>
        </dgm:presLayoutVars>
      </dgm:prSet>
      <dgm:spPr/>
    </dgm:pt>
  </dgm:ptLst>
  <dgm:cxnLst>
    <dgm:cxn modelId="{BA74D200-0E23-4DAB-9729-B73DAEB75D1B}" srcId="{05E3DA37-226A-4DFE-B7D8-323D7017668F}" destId="{F5CD6AAD-3021-4BFD-B5BB-F529D8CA194F}" srcOrd="0" destOrd="0" parTransId="{E4E7064E-11B8-47C7-8C45-2669DBC2F0AF}" sibTransId="{0E5ADF4F-A919-460F-B03C-1654A4861238}"/>
    <dgm:cxn modelId="{C6F1F138-8661-4D47-9A3B-A84931E2E81B}" type="presOf" srcId="{D2FFB3A5-1E00-49FF-A6D0-EDBE3F55C9D7}" destId="{7648D4E5-F39E-4ACC-BA85-EAE3E475955B}" srcOrd="1" destOrd="0" presId="urn:microsoft.com/office/officeart/2005/8/layout/radial1"/>
    <dgm:cxn modelId="{4453264A-4263-473A-929D-9EE88802CF36}" type="presOf" srcId="{2E5EC62A-A405-4A8C-99CD-E8236E1A72F5}" destId="{25F4E68E-D04C-4283-B95F-DDBDEC73A5E2}" srcOrd="0" destOrd="0" presId="urn:microsoft.com/office/officeart/2005/8/layout/radial1"/>
    <dgm:cxn modelId="{0D210C56-9817-4C1D-80CB-C8D0C3C1B3D4}" srcId="{F5CD6AAD-3021-4BFD-B5BB-F529D8CA194F}" destId="{2E5EC62A-A405-4A8C-99CD-E8236E1A72F5}" srcOrd="1" destOrd="0" parTransId="{A979DB92-15C3-4EFA-ADCE-4897F27B56FA}" sibTransId="{ED727D09-98D7-4E05-ACF2-658E2358C02E}"/>
    <dgm:cxn modelId="{56049077-EB72-48DF-916C-4F5C2E10CC42}" type="presOf" srcId="{D2FFB3A5-1E00-49FF-A6D0-EDBE3F55C9D7}" destId="{E4675337-BDA8-4EFD-AB63-A7C45302883B}" srcOrd="0" destOrd="0" presId="urn:microsoft.com/office/officeart/2005/8/layout/radial1"/>
    <dgm:cxn modelId="{5BD43A5A-FE9C-4495-A534-B7C598FA68C4}" type="presOf" srcId="{DC86CAD4-00FE-41A2-9F17-DF4EC6988839}" destId="{27C1C6E6-0CB2-43F2-9594-D64DE145A240}" srcOrd="0" destOrd="0" presId="urn:microsoft.com/office/officeart/2005/8/layout/radial1"/>
    <dgm:cxn modelId="{1099627A-83E6-434C-AA86-5456931B9881}" type="presOf" srcId="{05E3DA37-226A-4DFE-B7D8-323D7017668F}" destId="{20E09EA3-84E0-4A24-88BA-A20FD8292BB1}" srcOrd="0" destOrd="0" presId="urn:microsoft.com/office/officeart/2005/8/layout/radial1"/>
    <dgm:cxn modelId="{AA45A67D-CD46-453D-B896-A13011F9EEDE}" type="presOf" srcId="{F5CD6AAD-3021-4BFD-B5BB-F529D8CA194F}" destId="{3CFF34F9-90FF-4041-A91D-FAEF74FF5C12}" srcOrd="0" destOrd="0" presId="urn:microsoft.com/office/officeart/2005/8/layout/radial1"/>
    <dgm:cxn modelId="{19188384-BA64-49E8-9FB6-02BCBBB51D50}" type="presOf" srcId="{9DFB2911-E9BF-4280-AE59-CC8852CDAD62}" destId="{1DE30D07-7927-427F-B3C3-1571735068D1}" srcOrd="0" destOrd="0" presId="urn:microsoft.com/office/officeart/2005/8/layout/radial1"/>
    <dgm:cxn modelId="{A720E9B3-7E92-4E9F-AE91-C483F73D3623}" type="presOf" srcId="{A979DB92-15C3-4EFA-ADCE-4897F27B56FA}" destId="{F8D65E7A-80EC-4A8D-BC0B-2F103F293F6F}" srcOrd="1" destOrd="0" presId="urn:microsoft.com/office/officeart/2005/8/layout/radial1"/>
    <dgm:cxn modelId="{DDDB95C1-39D3-4049-AFD7-C2C32C15F44F}" srcId="{F5CD6AAD-3021-4BFD-B5BB-F529D8CA194F}" destId="{DC86CAD4-00FE-41A2-9F17-DF4EC6988839}" srcOrd="2" destOrd="0" parTransId="{9DFB2911-E9BF-4280-AE59-CC8852CDAD62}" sibTransId="{8179189C-D2F5-4667-AED4-FA9A1FB8061E}"/>
    <dgm:cxn modelId="{479C73DE-FC63-4E04-8502-01594EE7D9A3}" type="presOf" srcId="{9DFB2911-E9BF-4280-AE59-CC8852CDAD62}" destId="{C4604CA9-3D2D-443D-BBDD-77475E8AC873}" srcOrd="1" destOrd="0" presId="urn:microsoft.com/office/officeart/2005/8/layout/radial1"/>
    <dgm:cxn modelId="{74B309E6-4470-4530-B650-E6AB61B9B075}" type="presOf" srcId="{42B0F19B-7195-4C9C-9F45-E77639B98AA2}" destId="{77C0DD2B-C403-44AF-92C4-96A8D540C44B}" srcOrd="0" destOrd="0" presId="urn:microsoft.com/office/officeart/2005/8/layout/radial1"/>
    <dgm:cxn modelId="{FCF561EA-8F10-4B37-93BA-6B4227AA70E2}" srcId="{F5CD6AAD-3021-4BFD-B5BB-F529D8CA194F}" destId="{42B0F19B-7195-4C9C-9F45-E77639B98AA2}" srcOrd="0" destOrd="0" parTransId="{D2FFB3A5-1E00-49FF-A6D0-EDBE3F55C9D7}" sibTransId="{2E4142D2-0829-4956-91CA-876DC21C1E8A}"/>
    <dgm:cxn modelId="{1A3B19F4-180E-442F-A1D3-F8D3F14777BB}" type="presOf" srcId="{A979DB92-15C3-4EFA-ADCE-4897F27B56FA}" destId="{2E357F28-0DE4-4518-8510-4AC68C84AFC7}" srcOrd="0" destOrd="0" presId="urn:microsoft.com/office/officeart/2005/8/layout/radial1"/>
    <dgm:cxn modelId="{2A0A24AF-9209-4E24-9BD3-A020068370B8}" type="presParOf" srcId="{20E09EA3-84E0-4A24-88BA-A20FD8292BB1}" destId="{3CFF34F9-90FF-4041-A91D-FAEF74FF5C12}" srcOrd="0" destOrd="0" presId="urn:microsoft.com/office/officeart/2005/8/layout/radial1"/>
    <dgm:cxn modelId="{25752FFA-9756-472E-8D47-72AD6B05CE36}" type="presParOf" srcId="{20E09EA3-84E0-4A24-88BA-A20FD8292BB1}" destId="{E4675337-BDA8-4EFD-AB63-A7C45302883B}" srcOrd="1" destOrd="0" presId="urn:microsoft.com/office/officeart/2005/8/layout/radial1"/>
    <dgm:cxn modelId="{4DDC7BAB-8775-406A-B9A4-0272D5A341DD}" type="presParOf" srcId="{E4675337-BDA8-4EFD-AB63-A7C45302883B}" destId="{7648D4E5-F39E-4ACC-BA85-EAE3E475955B}" srcOrd="0" destOrd="0" presId="urn:microsoft.com/office/officeart/2005/8/layout/radial1"/>
    <dgm:cxn modelId="{32B800DB-92A8-4CA1-9FDC-31C74EF61822}" type="presParOf" srcId="{20E09EA3-84E0-4A24-88BA-A20FD8292BB1}" destId="{77C0DD2B-C403-44AF-92C4-96A8D540C44B}" srcOrd="2" destOrd="0" presId="urn:microsoft.com/office/officeart/2005/8/layout/radial1"/>
    <dgm:cxn modelId="{BABB3E1C-DBA4-40D4-91AF-894BB4734031}" type="presParOf" srcId="{20E09EA3-84E0-4A24-88BA-A20FD8292BB1}" destId="{2E357F28-0DE4-4518-8510-4AC68C84AFC7}" srcOrd="3" destOrd="0" presId="urn:microsoft.com/office/officeart/2005/8/layout/radial1"/>
    <dgm:cxn modelId="{2AB623C4-A685-45CB-8E8F-B43768495C5E}" type="presParOf" srcId="{2E357F28-0DE4-4518-8510-4AC68C84AFC7}" destId="{F8D65E7A-80EC-4A8D-BC0B-2F103F293F6F}" srcOrd="0" destOrd="0" presId="urn:microsoft.com/office/officeart/2005/8/layout/radial1"/>
    <dgm:cxn modelId="{77FC7C60-B912-458C-A68F-3AB57C5A0718}" type="presParOf" srcId="{20E09EA3-84E0-4A24-88BA-A20FD8292BB1}" destId="{25F4E68E-D04C-4283-B95F-DDBDEC73A5E2}" srcOrd="4" destOrd="0" presId="urn:microsoft.com/office/officeart/2005/8/layout/radial1"/>
    <dgm:cxn modelId="{167F4ABF-8C8F-4C58-9A49-7DE40EF038F4}" type="presParOf" srcId="{20E09EA3-84E0-4A24-88BA-A20FD8292BB1}" destId="{1DE30D07-7927-427F-B3C3-1571735068D1}" srcOrd="5" destOrd="0" presId="urn:microsoft.com/office/officeart/2005/8/layout/radial1"/>
    <dgm:cxn modelId="{2DBB09EC-DC07-4032-AE0A-757E7059DCC7}" type="presParOf" srcId="{1DE30D07-7927-427F-B3C3-1571735068D1}" destId="{C4604CA9-3D2D-443D-BBDD-77475E8AC873}" srcOrd="0" destOrd="0" presId="urn:microsoft.com/office/officeart/2005/8/layout/radial1"/>
    <dgm:cxn modelId="{12FA2B3A-8737-460C-915D-43463CAA5B51}" type="presParOf" srcId="{20E09EA3-84E0-4A24-88BA-A20FD8292BB1}" destId="{27C1C6E6-0CB2-43F2-9594-D64DE145A240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E3DA37-226A-4DFE-B7D8-323D7017668F}" type="doc">
      <dgm:prSet loTypeId="urn:microsoft.com/office/officeart/2005/8/layout/radial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5CD6AAD-3021-4BFD-B5BB-F529D8CA194F}">
      <dgm:prSet phldrT="[Text]"/>
      <dgm:spPr/>
      <dgm:t>
        <a:bodyPr/>
        <a:lstStyle/>
        <a:p>
          <a:r>
            <a:rPr lang="en-AU" dirty="0"/>
            <a:t>Evaluation metrics </a:t>
          </a:r>
        </a:p>
      </dgm:t>
    </dgm:pt>
    <dgm:pt modelId="{E4E7064E-11B8-47C7-8C45-2669DBC2F0AF}" type="parTrans" cxnId="{BA74D200-0E23-4DAB-9729-B73DAEB75D1B}">
      <dgm:prSet/>
      <dgm:spPr/>
      <dgm:t>
        <a:bodyPr/>
        <a:lstStyle/>
        <a:p>
          <a:endParaRPr lang="en-AU"/>
        </a:p>
      </dgm:t>
    </dgm:pt>
    <dgm:pt modelId="{0E5ADF4F-A919-460F-B03C-1654A4861238}" type="sibTrans" cxnId="{BA74D200-0E23-4DAB-9729-B73DAEB75D1B}">
      <dgm:prSet/>
      <dgm:spPr/>
      <dgm:t>
        <a:bodyPr/>
        <a:lstStyle/>
        <a:p>
          <a:endParaRPr lang="en-AU"/>
        </a:p>
      </dgm:t>
    </dgm:pt>
    <dgm:pt modelId="{42B0F19B-7195-4C9C-9F45-E77639B98AA2}">
      <dgm:prSet phldrT="[Text]"/>
      <dgm:spPr/>
      <dgm:t>
        <a:bodyPr/>
        <a:lstStyle/>
        <a:p>
          <a:r>
            <a:rPr lang="en-US" dirty="0"/>
            <a:t>Accuracy and Loss (Train/Test)</a:t>
          </a:r>
          <a:endParaRPr lang="en-AU" dirty="0"/>
        </a:p>
      </dgm:t>
    </dgm:pt>
    <dgm:pt modelId="{D2FFB3A5-1E00-49FF-A6D0-EDBE3F55C9D7}" type="parTrans" cxnId="{FCF561EA-8F10-4B37-93BA-6B4227AA70E2}">
      <dgm:prSet/>
      <dgm:spPr/>
      <dgm:t>
        <a:bodyPr/>
        <a:lstStyle/>
        <a:p>
          <a:endParaRPr lang="en-AU"/>
        </a:p>
      </dgm:t>
    </dgm:pt>
    <dgm:pt modelId="{2E4142D2-0829-4956-91CA-876DC21C1E8A}" type="sibTrans" cxnId="{FCF561EA-8F10-4B37-93BA-6B4227AA70E2}">
      <dgm:prSet/>
      <dgm:spPr/>
      <dgm:t>
        <a:bodyPr/>
        <a:lstStyle/>
        <a:p>
          <a:endParaRPr lang="en-AU"/>
        </a:p>
      </dgm:t>
    </dgm:pt>
    <dgm:pt modelId="{2E5EC62A-A405-4A8C-99CD-E8236E1A72F5}">
      <dgm:prSet phldrT="[Text]"/>
      <dgm:spPr/>
      <dgm:t>
        <a:bodyPr/>
        <a:lstStyle/>
        <a:p>
          <a:r>
            <a:rPr lang="en-GB" dirty="0"/>
            <a:t>Inference time</a:t>
          </a:r>
          <a:endParaRPr lang="en-AU" dirty="0"/>
        </a:p>
      </dgm:t>
    </dgm:pt>
    <dgm:pt modelId="{A979DB92-15C3-4EFA-ADCE-4897F27B56FA}" type="parTrans" cxnId="{0D210C56-9817-4C1D-80CB-C8D0C3C1B3D4}">
      <dgm:prSet/>
      <dgm:spPr/>
      <dgm:t>
        <a:bodyPr/>
        <a:lstStyle/>
        <a:p>
          <a:endParaRPr lang="en-AU"/>
        </a:p>
      </dgm:t>
    </dgm:pt>
    <dgm:pt modelId="{ED727D09-98D7-4E05-ACF2-658E2358C02E}" type="sibTrans" cxnId="{0D210C56-9817-4C1D-80CB-C8D0C3C1B3D4}">
      <dgm:prSet/>
      <dgm:spPr/>
      <dgm:t>
        <a:bodyPr/>
        <a:lstStyle/>
        <a:p>
          <a:endParaRPr lang="en-AU"/>
        </a:p>
      </dgm:t>
    </dgm:pt>
    <dgm:pt modelId="{CDE01383-1503-43DB-8BE8-87E448D5E3B7}">
      <dgm:prSet phldrT="[Text]"/>
      <dgm:spPr/>
      <dgm:t>
        <a:bodyPr/>
        <a:lstStyle/>
        <a:p>
          <a:r>
            <a:rPr lang="en-GB" dirty="0"/>
            <a:t>Parameters count</a:t>
          </a:r>
          <a:endParaRPr lang="en-AU" dirty="0"/>
        </a:p>
      </dgm:t>
    </dgm:pt>
    <dgm:pt modelId="{D7F69C16-A5D9-4E55-97AD-AC68B2C171F7}" type="parTrans" cxnId="{61EFE033-ABBF-40B7-8CC1-A4C196538768}">
      <dgm:prSet/>
      <dgm:spPr/>
      <dgm:t>
        <a:bodyPr/>
        <a:lstStyle/>
        <a:p>
          <a:endParaRPr lang="en-AU"/>
        </a:p>
      </dgm:t>
    </dgm:pt>
    <dgm:pt modelId="{E7F31312-8E08-456E-B208-9E52C58BFAFB}" type="sibTrans" cxnId="{61EFE033-ABBF-40B7-8CC1-A4C196538768}">
      <dgm:prSet/>
      <dgm:spPr/>
      <dgm:t>
        <a:bodyPr/>
        <a:lstStyle/>
        <a:p>
          <a:endParaRPr lang="en-AU"/>
        </a:p>
      </dgm:t>
    </dgm:pt>
    <dgm:pt modelId="{DC86CAD4-00FE-41A2-9F17-DF4EC6988839}">
      <dgm:prSet phldrT="[Text]"/>
      <dgm:spPr/>
      <dgm:t>
        <a:bodyPr/>
        <a:lstStyle/>
        <a:p>
          <a:r>
            <a:rPr lang="en-GB" dirty="0"/>
            <a:t>Model size</a:t>
          </a:r>
          <a:endParaRPr lang="en-AU" dirty="0"/>
        </a:p>
      </dgm:t>
    </dgm:pt>
    <dgm:pt modelId="{9DFB2911-E9BF-4280-AE59-CC8852CDAD62}" type="parTrans" cxnId="{DDDB95C1-39D3-4049-AFD7-C2C32C15F44F}">
      <dgm:prSet/>
      <dgm:spPr/>
      <dgm:t>
        <a:bodyPr/>
        <a:lstStyle/>
        <a:p>
          <a:endParaRPr lang="en-AU"/>
        </a:p>
      </dgm:t>
    </dgm:pt>
    <dgm:pt modelId="{8179189C-D2F5-4667-AED4-FA9A1FB8061E}" type="sibTrans" cxnId="{DDDB95C1-39D3-4049-AFD7-C2C32C15F44F}">
      <dgm:prSet/>
      <dgm:spPr/>
      <dgm:t>
        <a:bodyPr/>
        <a:lstStyle/>
        <a:p>
          <a:endParaRPr lang="en-AU"/>
        </a:p>
      </dgm:t>
    </dgm:pt>
    <dgm:pt modelId="{D62A2DEA-63A7-4F0D-A9A8-78FD7DCB401F}" type="pres">
      <dgm:prSet presAssocID="{05E3DA37-226A-4DFE-B7D8-323D7017668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22E827-01E5-43B5-B109-65E735CF6288}" type="pres">
      <dgm:prSet presAssocID="{F5CD6AAD-3021-4BFD-B5BB-F529D8CA194F}" presName="centerShape" presStyleLbl="node0" presStyleIdx="0" presStyleCnt="1"/>
      <dgm:spPr/>
    </dgm:pt>
    <dgm:pt modelId="{4B22B2CE-0B9B-4436-ACE7-61C96B323B63}" type="pres">
      <dgm:prSet presAssocID="{D2FFB3A5-1E00-49FF-A6D0-EDBE3F55C9D7}" presName="Name9" presStyleLbl="parChTrans1D2" presStyleIdx="0" presStyleCnt="4"/>
      <dgm:spPr/>
    </dgm:pt>
    <dgm:pt modelId="{1F24AB98-7A9C-4D25-8338-DA22800CDAC6}" type="pres">
      <dgm:prSet presAssocID="{D2FFB3A5-1E00-49FF-A6D0-EDBE3F55C9D7}" presName="connTx" presStyleLbl="parChTrans1D2" presStyleIdx="0" presStyleCnt="4"/>
      <dgm:spPr/>
    </dgm:pt>
    <dgm:pt modelId="{09017274-C4C6-49A3-832A-0DAC7F29F948}" type="pres">
      <dgm:prSet presAssocID="{42B0F19B-7195-4C9C-9F45-E77639B98AA2}" presName="node" presStyleLbl="node1" presStyleIdx="0" presStyleCnt="4">
        <dgm:presLayoutVars>
          <dgm:bulletEnabled val="1"/>
        </dgm:presLayoutVars>
      </dgm:prSet>
      <dgm:spPr/>
    </dgm:pt>
    <dgm:pt modelId="{01D0C5FB-A99E-4B0F-B21F-37D5751C6B03}" type="pres">
      <dgm:prSet presAssocID="{A979DB92-15C3-4EFA-ADCE-4897F27B56FA}" presName="Name9" presStyleLbl="parChTrans1D2" presStyleIdx="1" presStyleCnt="4"/>
      <dgm:spPr/>
    </dgm:pt>
    <dgm:pt modelId="{21897B44-F6FC-4EC7-8183-522890D1ED95}" type="pres">
      <dgm:prSet presAssocID="{A979DB92-15C3-4EFA-ADCE-4897F27B56FA}" presName="connTx" presStyleLbl="parChTrans1D2" presStyleIdx="1" presStyleCnt="4"/>
      <dgm:spPr/>
    </dgm:pt>
    <dgm:pt modelId="{C1E308F9-33FC-42C5-B957-9DF287D31293}" type="pres">
      <dgm:prSet presAssocID="{2E5EC62A-A405-4A8C-99CD-E8236E1A72F5}" presName="node" presStyleLbl="node1" presStyleIdx="1" presStyleCnt="4">
        <dgm:presLayoutVars>
          <dgm:bulletEnabled val="1"/>
        </dgm:presLayoutVars>
      </dgm:prSet>
      <dgm:spPr/>
    </dgm:pt>
    <dgm:pt modelId="{60CD94A1-25DD-48B8-9857-E8E3AFD0C1CD}" type="pres">
      <dgm:prSet presAssocID="{D7F69C16-A5D9-4E55-97AD-AC68B2C171F7}" presName="Name9" presStyleLbl="parChTrans1D2" presStyleIdx="2" presStyleCnt="4"/>
      <dgm:spPr/>
    </dgm:pt>
    <dgm:pt modelId="{5F67077A-0E15-4DC8-9303-C42170517CC6}" type="pres">
      <dgm:prSet presAssocID="{D7F69C16-A5D9-4E55-97AD-AC68B2C171F7}" presName="connTx" presStyleLbl="parChTrans1D2" presStyleIdx="2" presStyleCnt="4"/>
      <dgm:spPr/>
    </dgm:pt>
    <dgm:pt modelId="{D406AAAF-07F3-4BFD-B03C-28EAC5AA5445}" type="pres">
      <dgm:prSet presAssocID="{CDE01383-1503-43DB-8BE8-87E448D5E3B7}" presName="node" presStyleLbl="node1" presStyleIdx="2" presStyleCnt="4">
        <dgm:presLayoutVars>
          <dgm:bulletEnabled val="1"/>
        </dgm:presLayoutVars>
      </dgm:prSet>
      <dgm:spPr/>
    </dgm:pt>
    <dgm:pt modelId="{6887FA8F-DB87-43DC-96B9-A8557059DB35}" type="pres">
      <dgm:prSet presAssocID="{9DFB2911-E9BF-4280-AE59-CC8852CDAD62}" presName="Name9" presStyleLbl="parChTrans1D2" presStyleIdx="3" presStyleCnt="4"/>
      <dgm:spPr/>
    </dgm:pt>
    <dgm:pt modelId="{CF9B6087-5CFA-46F1-B932-EB1B67A6EFE7}" type="pres">
      <dgm:prSet presAssocID="{9DFB2911-E9BF-4280-AE59-CC8852CDAD62}" presName="connTx" presStyleLbl="parChTrans1D2" presStyleIdx="3" presStyleCnt="4"/>
      <dgm:spPr/>
    </dgm:pt>
    <dgm:pt modelId="{AE991166-A6B3-4BAD-A28C-79F1B21C1300}" type="pres">
      <dgm:prSet presAssocID="{DC86CAD4-00FE-41A2-9F17-DF4EC6988839}" presName="node" presStyleLbl="node1" presStyleIdx="3" presStyleCnt="4">
        <dgm:presLayoutVars>
          <dgm:bulletEnabled val="1"/>
        </dgm:presLayoutVars>
      </dgm:prSet>
      <dgm:spPr/>
    </dgm:pt>
  </dgm:ptLst>
  <dgm:cxnLst>
    <dgm:cxn modelId="{BA74D200-0E23-4DAB-9729-B73DAEB75D1B}" srcId="{05E3DA37-226A-4DFE-B7D8-323D7017668F}" destId="{F5CD6AAD-3021-4BFD-B5BB-F529D8CA194F}" srcOrd="0" destOrd="0" parTransId="{E4E7064E-11B8-47C7-8C45-2669DBC2F0AF}" sibTransId="{0E5ADF4F-A919-460F-B03C-1654A4861238}"/>
    <dgm:cxn modelId="{5CECF401-43B6-41F2-BB1B-424322CF663A}" type="presOf" srcId="{D2FFB3A5-1E00-49FF-A6D0-EDBE3F55C9D7}" destId="{1F24AB98-7A9C-4D25-8338-DA22800CDAC6}" srcOrd="1" destOrd="0" presId="urn:microsoft.com/office/officeart/2005/8/layout/radial1"/>
    <dgm:cxn modelId="{9C525517-DD14-4317-81F0-9590658DBD24}" type="presOf" srcId="{CDE01383-1503-43DB-8BE8-87E448D5E3B7}" destId="{D406AAAF-07F3-4BFD-B03C-28EAC5AA5445}" srcOrd="0" destOrd="0" presId="urn:microsoft.com/office/officeart/2005/8/layout/radial1"/>
    <dgm:cxn modelId="{4CD7FA22-057E-49F6-836C-4EEBB3A88994}" type="presOf" srcId="{D7F69C16-A5D9-4E55-97AD-AC68B2C171F7}" destId="{60CD94A1-25DD-48B8-9857-E8E3AFD0C1CD}" srcOrd="0" destOrd="0" presId="urn:microsoft.com/office/officeart/2005/8/layout/radial1"/>
    <dgm:cxn modelId="{0ACF6123-5DAD-4502-B4F6-D81E47F56513}" type="presOf" srcId="{F5CD6AAD-3021-4BFD-B5BB-F529D8CA194F}" destId="{6922E827-01E5-43B5-B109-65E735CF6288}" srcOrd="0" destOrd="0" presId="urn:microsoft.com/office/officeart/2005/8/layout/radial1"/>
    <dgm:cxn modelId="{B4ED0B2F-292E-4A9D-B142-4D2641EFDD61}" type="presOf" srcId="{DC86CAD4-00FE-41A2-9F17-DF4EC6988839}" destId="{AE991166-A6B3-4BAD-A28C-79F1B21C1300}" srcOrd="0" destOrd="0" presId="urn:microsoft.com/office/officeart/2005/8/layout/radial1"/>
    <dgm:cxn modelId="{61EFE033-ABBF-40B7-8CC1-A4C196538768}" srcId="{F5CD6AAD-3021-4BFD-B5BB-F529D8CA194F}" destId="{CDE01383-1503-43DB-8BE8-87E448D5E3B7}" srcOrd="2" destOrd="0" parTransId="{D7F69C16-A5D9-4E55-97AD-AC68B2C171F7}" sibTransId="{E7F31312-8E08-456E-B208-9E52C58BFAFB}"/>
    <dgm:cxn modelId="{09CE9837-753F-4014-BDAB-251D99F50E65}" type="presOf" srcId="{A979DB92-15C3-4EFA-ADCE-4897F27B56FA}" destId="{01D0C5FB-A99E-4B0F-B21F-37D5751C6B03}" srcOrd="0" destOrd="0" presId="urn:microsoft.com/office/officeart/2005/8/layout/radial1"/>
    <dgm:cxn modelId="{0074E048-5B29-4E12-99CF-1FB4C554A0B5}" type="presOf" srcId="{2E5EC62A-A405-4A8C-99CD-E8236E1A72F5}" destId="{C1E308F9-33FC-42C5-B957-9DF287D31293}" srcOrd="0" destOrd="0" presId="urn:microsoft.com/office/officeart/2005/8/layout/radial1"/>
    <dgm:cxn modelId="{0D210C56-9817-4C1D-80CB-C8D0C3C1B3D4}" srcId="{F5CD6AAD-3021-4BFD-B5BB-F529D8CA194F}" destId="{2E5EC62A-A405-4A8C-99CD-E8236E1A72F5}" srcOrd="1" destOrd="0" parTransId="{A979DB92-15C3-4EFA-ADCE-4897F27B56FA}" sibTransId="{ED727D09-98D7-4E05-ACF2-658E2358C02E}"/>
    <dgm:cxn modelId="{CDC05E56-9CC3-4083-9B84-75033EAA4144}" type="presOf" srcId="{9DFB2911-E9BF-4280-AE59-CC8852CDAD62}" destId="{CF9B6087-5CFA-46F1-B932-EB1B67A6EFE7}" srcOrd="1" destOrd="0" presId="urn:microsoft.com/office/officeart/2005/8/layout/radial1"/>
    <dgm:cxn modelId="{5F76C27F-E3D9-4E8E-94B4-0567A696E918}" type="presOf" srcId="{9DFB2911-E9BF-4280-AE59-CC8852CDAD62}" destId="{6887FA8F-DB87-43DC-96B9-A8557059DB35}" srcOrd="0" destOrd="0" presId="urn:microsoft.com/office/officeart/2005/8/layout/radial1"/>
    <dgm:cxn modelId="{9207F586-3439-479E-BE8D-00477D1FC967}" type="presOf" srcId="{A979DB92-15C3-4EFA-ADCE-4897F27B56FA}" destId="{21897B44-F6FC-4EC7-8183-522890D1ED95}" srcOrd="1" destOrd="0" presId="urn:microsoft.com/office/officeart/2005/8/layout/radial1"/>
    <dgm:cxn modelId="{9BFEBC90-8A13-45E1-A5CA-E63E4A46EFA6}" type="presOf" srcId="{05E3DA37-226A-4DFE-B7D8-323D7017668F}" destId="{D62A2DEA-63A7-4F0D-A9A8-78FD7DCB401F}" srcOrd="0" destOrd="0" presId="urn:microsoft.com/office/officeart/2005/8/layout/radial1"/>
    <dgm:cxn modelId="{C94479A0-6874-41AA-A061-04C3A4F4343B}" type="presOf" srcId="{D7F69C16-A5D9-4E55-97AD-AC68B2C171F7}" destId="{5F67077A-0E15-4DC8-9303-C42170517CC6}" srcOrd="1" destOrd="0" presId="urn:microsoft.com/office/officeart/2005/8/layout/radial1"/>
    <dgm:cxn modelId="{2BB8E9A8-F6F0-42A2-ADC8-BC9D0177CD29}" type="presOf" srcId="{42B0F19B-7195-4C9C-9F45-E77639B98AA2}" destId="{09017274-C4C6-49A3-832A-0DAC7F29F948}" srcOrd="0" destOrd="0" presId="urn:microsoft.com/office/officeart/2005/8/layout/radial1"/>
    <dgm:cxn modelId="{DDDB95C1-39D3-4049-AFD7-C2C32C15F44F}" srcId="{F5CD6AAD-3021-4BFD-B5BB-F529D8CA194F}" destId="{DC86CAD4-00FE-41A2-9F17-DF4EC6988839}" srcOrd="3" destOrd="0" parTransId="{9DFB2911-E9BF-4280-AE59-CC8852CDAD62}" sibTransId="{8179189C-D2F5-4667-AED4-FA9A1FB8061E}"/>
    <dgm:cxn modelId="{3E729EC9-5DA8-4674-B7C1-7D3496C9810E}" type="presOf" srcId="{D2FFB3A5-1E00-49FF-A6D0-EDBE3F55C9D7}" destId="{4B22B2CE-0B9B-4436-ACE7-61C96B323B63}" srcOrd="0" destOrd="0" presId="urn:microsoft.com/office/officeart/2005/8/layout/radial1"/>
    <dgm:cxn modelId="{FCF561EA-8F10-4B37-93BA-6B4227AA70E2}" srcId="{F5CD6AAD-3021-4BFD-B5BB-F529D8CA194F}" destId="{42B0F19B-7195-4C9C-9F45-E77639B98AA2}" srcOrd="0" destOrd="0" parTransId="{D2FFB3A5-1E00-49FF-A6D0-EDBE3F55C9D7}" sibTransId="{2E4142D2-0829-4956-91CA-876DC21C1E8A}"/>
    <dgm:cxn modelId="{492D51BB-0B73-4898-AE50-5EB9EAE26CD0}" type="presParOf" srcId="{D62A2DEA-63A7-4F0D-A9A8-78FD7DCB401F}" destId="{6922E827-01E5-43B5-B109-65E735CF6288}" srcOrd="0" destOrd="0" presId="urn:microsoft.com/office/officeart/2005/8/layout/radial1"/>
    <dgm:cxn modelId="{B672C61E-29AD-44EA-95BC-90EB924AD9D0}" type="presParOf" srcId="{D62A2DEA-63A7-4F0D-A9A8-78FD7DCB401F}" destId="{4B22B2CE-0B9B-4436-ACE7-61C96B323B63}" srcOrd="1" destOrd="0" presId="urn:microsoft.com/office/officeart/2005/8/layout/radial1"/>
    <dgm:cxn modelId="{D7CCB0DF-1AB8-4584-B087-57FD3787DEFC}" type="presParOf" srcId="{4B22B2CE-0B9B-4436-ACE7-61C96B323B63}" destId="{1F24AB98-7A9C-4D25-8338-DA22800CDAC6}" srcOrd="0" destOrd="0" presId="urn:microsoft.com/office/officeart/2005/8/layout/radial1"/>
    <dgm:cxn modelId="{8CB936A8-02CC-4E06-8F7E-E9B6B295E850}" type="presParOf" srcId="{D62A2DEA-63A7-4F0D-A9A8-78FD7DCB401F}" destId="{09017274-C4C6-49A3-832A-0DAC7F29F948}" srcOrd="2" destOrd="0" presId="urn:microsoft.com/office/officeart/2005/8/layout/radial1"/>
    <dgm:cxn modelId="{289E3DAB-C51E-4F85-A1F5-1461EA0523A7}" type="presParOf" srcId="{D62A2DEA-63A7-4F0D-A9A8-78FD7DCB401F}" destId="{01D0C5FB-A99E-4B0F-B21F-37D5751C6B03}" srcOrd="3" destOrd="0" presId="urn:microsoft.com/office/officeart/2005/8/layout/radial1"/>
    <dgm:cxn modelId="{16337294-B23F-4A08-A45E-9302ED501BF0}" type="presParOf" srcId="{01D0C5FB-A99E-4B0F-B21F-37D5751C6B03}" destId="{21897B44-F6FC-4EC7-8183-522890D1ED95}" srcOrd="0" destOrd="0" presId="urn:microsoft.com/office/officeart/2005/8/layout/radial1"/>
    <dgm:cxn modelId="{7B9C45AE-E4AC-41F2-9D0A-CDF4291E4132}" type="presParOf" srcId="{D62A2DEA-63A7-4F0D-A9A8-78FD7DCB401F}" destId="{C1E308F9-33FC-42C5-B957-9DF287D31293}" srcOrd="4" destOrd="0" presId="urn:microsoft.com/office/officeart/2005/8/layout/radial1"/>
    <dgm:cxn modelId="{6118C4F0-6D7E-466D-9013-94DA3F7018DF}" type="presParOf" srcId="{D62A2DEA-63A7-4F0D-A9A8-78FD7DCB401F}" destId="{60CD94A1-25DD-48B8-9857-E8E3AFD0C1CD}" srcOrd="5" destOrd="0" presId="urn:microsoft.com/office/officeart/2005/8/layout/radial1"/>
    <dgm:cxn modelId="{4600E8C1-6731-477D-A512-236EEFA53560}" type="presParOf" srcId="{60CD94A1-25DD-48B8-9857-E8E3AFD0C1CD}" destId="{5F67077A-0E15-4DC8-9303-C42170517CC6}" srcOrd="0" destOrd="0" presId="urn:microsoft.com/office/officeart/2005/8/layout/radial1"/>
    <dgm:cxn modelId="{DFC5E36C-388D-43A4-969A-3F216CC6B45D}" type="presParOf" srcId="{D62A2DEA-63A7-4F0D-A9A8-78FD7DCB401F}" destId="{D406AAAF-07F3-4BFD-B03C-28EAC5AA5445}" srcOrd="6" destOrd="0" presId="urn:microsoft.com/office/officeart/2005/8/layout/radial1"/>
    <dgm:cxn modelId="{DEA14872-3175-48EC-A4FD-FF5A514DD97C}" type="presParOf" srcId="{D62A2DEA-63A7-4F0D-A9A8-78FD7DCB401F}" destId="{6887FA8F-DB87-43DC-96B9-A8557059DB35}" srcOrd="7" destOrd="0" presId="urn:microsoft.com/office/officeart/2005/8/layout/radial1"/>
    <dgm:cxn modelId="{47F778AB-A6C2-45F5-B025-0795ADD2FA2E}" type="presParOf" srcId="{6887FA8F-DB87-43DC-96B9-A8557059DB35}" destId="{CF9B6087-5CFA-46F1-B932-EB1B67A6EFE7}" srcOrd="0" destOrd="0" presId="urn:microsoft.com/office/officeart/2005/8/layout/radial1"/>
    <dgm:cxn modelId="{738322C0-48F4-41BE-B9D4-E90637D2AA65}" type="presParOf" srcId="{D62A2DEA-63A7-4F0D-A9A8-78FD7DCB401F}" destId="{AE991166-A6B3-4BAD-A28C-79F1B21C130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F5F1A-E5CB-4652-867F-5C5A0088E304}">
      <dsp:nvSpPr>
        <dsp:cNvPr id="0" name=""/>
        <dsp:cNvSpPr/>
      </dsp:nvSpPr>
      <dsp:spPr>
        <a:xfrm rot="16200000">
          <a:off x="459441" y="-459441"/>
          <a:ext cx="1668930" cy="2587812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Accuracy and Loss (Train/Test)</a:t>
          </a:r>
          <a:endParaRPr lang="en-AU" sz="2100" kern="1200" dirty="0"/>
        </a:p>
      </dsp:txBody>
      <dsp:txXfrm rot="5400000">
        <a:off x="0" y="0"/>
        <a:ext cx="2587812" cy="1251697"/>
      </dsp:txXfrm>
    </dsp:sp>
    <dsp:sp modelId="{3E08AD87-2FB5-49A1-9D8A-B2F68BC1FC81}">
      <dsp:nvSpPr>
        <dsp:cNvPr id="0" name=""/>
        <dsp:cNvSpPr/>
      </dsp:nvSpPr>
      <dsp:spPr>
        <a:xfrm>
          <a:off x="2587812" y="0"/>
          <a:ext cx="2587812" cy="1668930"/>
        </a:xfrm>
        <a:prstGeom prst="round1Rect">
          <a:avLst/>
        </a:prstGeom>
        <a:solidFill>
          <a:schemeClr val="accent5">
            <a:hueOff val="4602798"/>
            <a:satOff val="-11871"/>
            <a:lumOff val="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Inference time</a:t>
          </a:r>
          <a:endParaRPr lang="en-AU" sz="2100" kern="1200" dirty="0"/>
        </a:p>
      </dsp:txBody>
      <dsp:txXfrm>
        <a:off x="2587812" y="0"/>
        <a:ext cx="2587812" cy="1251697"/>
      </dsp:txXfrm>
    </dsp:sp>
    <dsp:sp modelId="{CD7ED79A-F14E-41BC-9349-15C566397CB7}">
      <dsp:nvSpPr>
        <dsp:cNvPr id="0" name=""/>
        <dsp:cNvSpPr/>
      </dsp:nvSpPr>
      <dsp:spPr>
        <a:xfrm rot="10800000">
          <a:off x="0" y="1668930"/>
          <a:ext cx="2587812" cy="1668930"/>
        </a:xfrm>
        <a:prstGeom prst="round1Rect">
          <a:avLst/>
        </a:prstGeom>
        <a:solidFill>
          <a:schemeClr val="accent5">
            <a:hueOff val="9205595"/>
            <a:satOff val="-23742"/>
            <a:lumOff val="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Parameters count</a:t>
          </a:r>
          <a:endParaRPr lang="en-AU" sz="2100" kern="1200" dirty="0"/>
        </a:p>
      </dsp:txBody>
      <dsp:txXfrm rot="10800000">
        <a:off x="0" y="2086162"/>
        <a:ext cx="2587812" cy="1251697"/>
      </dsp:txXfrm>
    </dsp:sp>
    <dsp:sp modelId="{05134541-914D-4CF7-9584-94A229C16114}">
      <dsp:nvSpPr>
        <dsp:cNvPr id="0" name=""/>
        <dsp:cNvSpPr/>
      </dsp:nvSpPr>
      <dsp:spPr>
        <a:xfrm rot="5400000">
          <a:off x="3047253" y="1209489"/>
          <a:ext cx="1668930" cy="2587812"/>
        </a:xfrm>
        <a:prstGeom prst="round1Rect">
          <a:avLst/>
        </a:prstGeom>
        <a:solidFill>
          <a:schemeClr val="accent5">
            <a:hueOff val="13808393"/>
            <a:satOff val="-35613"/>
            <a:lumOff val="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Model size</a:t>
          </a:r>
          <a:endParaRPr lang="en-AU" sz="2100" kern="1200" dirty="0"/>
        </a:p>
      </dsp:txBody>
      <dsp:txXfrm rot="-5400000">
        <a:off x="2587812" y="2086162"/>
        <a:ext cx="2587812" cy="1251697"/>
      </dsp:txXfrm>
    </dsp:sp>
    <dsp:sp modelId="{3977D3CC-FADF-4647-AD3D-2C0DF03DBB1A}">
      <dsp:nvSpPr>
        <dsp:cNvPr id="0" name=""/>
        <dsp:cNvSpPr/>
      </dsp:nvSpPr>
      <dsp:spPr>
        <a:xfrm>
          <a:off x="1811468" y="1251697"/>
          <a:ext cx="1552687" cy="834465"/>
        </a:xfrm>
        <a:prstGeom prst="round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Evaluation metrics </a:t>
          </a:r>
        </a:p>
      </dsp:txBody>
      <dsp:txXfrm>
        <a:off x="1852203" y="1292432"/>
        <a:ext cx="1471217" cy="75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F34F9-90FF-4041-A91D-FAEF74FF5C12}">
      <dsp:nvSpPr>
        <dsp:cNvPr id="0" name=""/>
        <dsp:cNvSpPr/>
      </dsp:nvSpPr>
      <dsp:spPr>
        <a:xfrm>
          <a:off x="2022991" y="1471468"/>
          <a:ext cx="1129640" cy="112964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Evaluation metrics </a:t>
          </a:r>
        </a:p>
      </dsp:txBody>
      <dsp:txXfrm>
        <a:off x="2188423" y="1636900"/>
        <a:ext cx="798776" cy="798776"/>
      </dsp:txXfrm>
    </dsp:sp>
    <dsp:sp modelId="{E4675337-BDA8-4EFD-AB63-A7C45302883B}">
      <dsp:nvSpPr>
        <dsp:cNvPr id="0" name=""/>
        <dsp:cNvSpPr/>
      </dsp:nvSpPr>
      <dsp:spPr>
        <a:xfrm rot="16200000">
          <a:off x="2417915" y="1281928"/>
          <a:ext cx="339792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339792" y="1964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579317" y="1293076"/>
        <a:ext cx="16989" cy="16989"/>
      </dsp:txXfrm>
    </dsp:sp>
    <dsp:sp modelId="{77C0DD2B-C403-44AF-92C4-96A8D540C44B}">
      <dsp:nvSpPr>
        <dsp:cNvPr id="0" name=""/>
        <dsp:cNvSpPr/>
      </dsp:nvSpPr>
      <dsp:spPr>
        <a:xfrm>
          <a:off x="2022991" y="2034"/>
          <a:ext cx="1129640" cy="11296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Accuracy</a:t>
          </a:r>
          <a:endParaRPr lang="en-AU" sz="1400" kern="1200" dirty="0"/>
        </a:p>
      </dsp:txBody>
      <dsp:txXfrm>
        <a:off x="2188423" y="167466"/>
        <a:ext cx="798776" cy="798776"/>
      </dsp:txXfrm>
    </dsp:sp>
    <dsp:sp modelId="{2E357F28-0DE4-4518-8510-4AC68C84AFC7}">
      <dsp:nvSpPr>
        <dsp:cNvPr id="0" name=""/>
        <dsp:cNvSpPr/>
      </dsp:nvSpPr>
      <dsp:spPr>
        <a:xfrm rot="1800000">
          <a:off x="3054198" y="2384003"/>
          <a:ext cx="339792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339792" y="1964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3215600" y="2395151"/>
        <a:ext cx="16989" cy="16989"/>
      </dsp:txXfrm>
    </dsp:sp>
    <dsp:sp modelId="{25F4E68E-D04C-4283-B95F-DDBDEC73A5E2}">
      <dsp:nvSpPr>
        <dsp:cNvPr id="0" name=""/>
        <dsp:cNvSpPr/>
      </dsp:nvSpPr>
      <dsp:spPr>
        <a:xfrm>
          <a:off x="3295558" y="2206184"/>
          <a:ext cx="1129640" cy="1129640"/>
        </a:xfrm>
        <a:prstGeom prst="ellipse">
          <a:avLst/>
        </a:prstGeom>
        <a:solidFill>
          <a:schemeClr val="accent5">
            <a:hueOff val="6904196"/>
            <a:satOff val="-17807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Inference time</a:t>
          </a:r>
          <a:endParaRPr lang="en-AU" sz="1400" kern="1200" dirty="0"/>
        </a:p>
      </dsp:txBody>
      <dsp:txXfrm>
        <a:off x="3460990" y="2371616"/>
        <a:ext cx="798776" cy="798776"/>
      </dsp:txXfrm>
    </dsp:sp>
    <dsp:sp modelId="{1DE30D07-7927-427F-B3C3-1571735068D1}">
      <dsp:nvSpPr>
        <dsp:cNvPr id="0" name=""/>
        <dsp:cNvSpPr/>
      </dsp:nvSpPr>
      <dsp:spPr>
        <a:xfrm rot="9000000">
          <a:off x="1781632" y="2384003"/>
          <a:ext cx="339792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339792" y="1964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 rot="10800000">
        <a:off x="1943033" y="2395151"/>
        <a:ext cx="16989" cy="16989"/>
      </dsp:txXfrm>
    </dsp:sp>
    <dsp:sp modelId="{27C1C6E6-0CB2-43F2-9594-D64DE145A240}">
      <dsp:nvSpPr>
        <dsp:cNvPr id="0" name=""/>
        <dsp:cNvSpPr/>
      </dsp:nvSpPr>
      <dsp:spPr>
        <a:xfrm>
          <a:off x="750425" y="2206184"/>
          <a:ext cx="1129640" cy="1129640"/>
        </a:xfrm>
        <a:prstGeom prst="ellipse">
          <a:avLst/>
        </a:prstGeom>
        <a:solidFill>
          <a:schemeClr val="accent5">
            <a:hueOff val="13808393"/>
            <a:satOff val="-35613"/>
            <a:lumOff val="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Model size</a:t>
          </a:r>
          <a:endParaRPr lang="en-AU" sz="1400" kern="1200" dirty="0"/>
        </a:p>
      </dsp:txBody>
      <dsp:txXfrm>
        <a:off x="915857" y="2371616"/>
        <a:ext cx="798776" cy="798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F34F9-90FF-4041-A91D-FAEF74FF5C12}">
      <dsp:nvSpPr>
        <dsp:cNvPr id="0" name=""/>
        <dsp:cNvSpPr/>
      </dsp:nvSpPr>
      <dsp:spPr>
        <a:xfrm>
          <a:off x="1530496" y="1346098"/>
          <a:ext cx="1033659" cy="10336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Evaluation metrics </a:t>
          </a:r>
        </a:p>
      </dsp:txBody>
      <dsp:txXfrm>
        <a:off x="1681872" y="1497474"/>
        <a:ext cx="730907" cy="730907"/>
      </dsp:txXfrm>
    </dsp:sp>
    <dsp:sp modelId="{E4675337-BDA8-4EFD-AB63-A7C45302883B}">
      <dsp:nvSpPr>
        <dsp:cNvPr id="0" name=""/>
        <dsp:cNvSpPr/>
      </dsp:nvSpPr>
      <dsp:spPr>
        <a:xfrm rot="16200000">
          <a:off x="1891929" y="1167982"/>
          <a:ext cx="310792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310792" y="2271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039556" y="1182932"/>
        <a:ext cx="15539" cy="15539"/>
      </dsp:txXfrm>
    </dsp:sp>
    <dsp:sp modelId="{77C0DD2B-C403-44AF-92C4-96A8D540C44B}">
      <dsp:nvSpPr>
        <dsp:cNvPr id="0" name=""/>
        <dsp:cNvSpPr/>
      </dsp:nvSpPr>
      <dsp:spPr>
        <a:xfrm>
          <a:off x="1530496" y="1646"/>
          <a:ext cx="1033659" cy="10336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Accuracy</a:t>
          </a:r>
          <a:endParaRPr lang="en-AU" sz="1300" kern="1200" dirty="0"/>
        </a:p>
      </dsp:txBody>
      <dsp:txXfrm>
        <a:off x="1681872" y="153022"/>
        <a:ext cx="730907" cy="730907"/>
      </dsp:txXfrm>
    </dsp:sp>
    <dsp:sp modelId="{2E357F28-0DE4-4518-8510-4AC68C84AFC7}">
      <dsp:nvSpPr>
        <dsp:cNvPr id="0" name=""/>
        <dsp:cNvSpPr/>
      </dsp:nvSpPr>
      <dsp:spPr>
        <a:xfrm rot="1800000">
          <a:off x="2474094" y="2176321"/>
          <a:ext cx="310792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310792" y="2271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621721" y="2191271"/>
        <a:ext cx="15539" cy="15539"/>
      </dsp:txXfrm>
    </dsp:sp>
    <dsp:sp modelId="{25F4E68E-D04C-4283-B95F-DDBDEC73A5E2}">
      <dsp:nvSpPr>
        <dsp:cNvPr id="0" name=""/>
        <dsp:cNvSpPr/>
      </dsp:nvSpPr>
      <dsp:spPr>
        <a:xfrm>
          <a:off x="2694825" y="2018324"/>
          <a:ext cx="1033659" cy="1033659"/>
        </a:xfrm>
        <a:prstGeom prst="ellipse">
          <a:avLst/>
        </a:prstGeom>
        <a:solidFill>
          <a:schemeClr val="accent5">
            <a:hueOff val="6904196"/>
            <a:satOff val="-17807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Inference time</a:t>
          </a:r>
          <a:endParaRPr lang="en-AU" sz="1300" kern="1200" dirty="0"/>
        </a:p>
      </dsp:txBody>
      <dsp:txXfrm>
        <a:off x="2846201" y="2169700"/>
        <a:ext cx="730907" cy="730907"/>
      </dsp:txXfrm>
    </dsp:sp>
    <dsp:sp modelId="{1DE30D07-7927-427F-B3C3-1571735068D1}">
      <dsp:nvSpPr>
        <dsp:cNvPr id="0" name=""/>
        <dsp:cNvSpPr/>
      </dsp:nvSpPr>
      <dsp:spPr>
        <a:xfrm rot="9000000">
          <a:off x="1309765" y="2176321"/>
          <a:ext cx="310792" cy="45439"/>
        </a:xfrm>
        <a:custGeom>
          <a:avLst/>
          <a:gdLst/>
          <a:ahLst/>
          <a:cxnLst/>
          <a:rect l="0" t="0" r="0" b="0"/>
          <a:pathLst>
            <a:path>
              <a:moveTo>
                <a:pt x="0" y="22719"/>
              </a:moveTo>
              <a:lnTo>
                <a:pt x="310792" y="2271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 rot="10800000">
        <a:off x="1457391" y="2191271"/>
        <a:ext cx="15539" cy="15539"/>
      </dsp:txXfrm>
    </dsp:sp>
    <dsp:sp modelId="{27C1C6E6-0CB2-43F2-9594-D64DE145A240}">
      <dsp:nvSpPr>
        <dsp:cNvPr id="0" name=""/>
        <dsp:cNvSpPr/>
      </dsp:nvSpPr>
      <dsp:spPr>
        <a:xfrm>
          <a:off x="366166" y="2018324"/>
          <a:ext cx="1033659" cy="1033659"/>
        </a:xfrm>
        <a:prstGeom prst="ellipse">
          <a:avLst/>
        </a:prstGeom>
        <a:solidFill>
          <a:schemeClr val="accent5">
            <a:hueOff val="13808393"/>
            <a:satOff val="-35613"/>
            <a:lumOff val="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Model size</a:t>
          </a:r>
          <a:endParaRPr lang="en-AU" sz="1300" kern="1200" dirty="0"/>
        </a:p>
      </dsp:txBody>
      <dsp:txXfrm>
        <a:off x="517542" y="2169700"/>
        <a:ext cx="730907" cy="7309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2E827-01E5-43B5-B109-65E735CF6288}">
      <dsp:nvSpPr>
        <dsp:cNvPr id="0" name=""/>
        <dsp:cNvSpPr/>
      </dsp:nvSpPr>
      <dsp:spPr>
        <a:xfrm>
          <a:off x="2583975" y="913361"/>
          <a:ext cx="700617" cy="70061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800" kern="1200" dirty="0"/>
            <a:t>Evaluation metrics </a:t>
          </a:r>
        </a:p>
      </dsp:txBody>
      <dsp:txXfrm>
        <a:off x="2686578" y="1015964"/>
        <a:ext cx="495411" cy="495411"/>
      </dsp:txXfrm>
    </dsp:sp>
    <dsp:sp modelId="{4B22B2CE-0B9B-4436-ACE7-61C96B323B63}">
      <dsp:nvSpPr>
        <dsp:cNvPr id="0" name=""/>
        <dsp:cNvSpPr/>
      </dsp:nvSpPr>
      <dsp:spPr>
        <a:xfrm rot="16200000">
          <a:off x="2828782" y="797115"/>
          <a:ext cx="211002" cy="21489"/>
        </a:xfrm>
        <a:custGeom>
          <a:avLst/>
          <a:gdLst/>
          <a:ahLst/>
          <a:cxnLst/>
          <a:rect l="0" t="0" r="0" b="0"/>
          <a:pathLst>
            <a:path>
              <a:moveTo>
                <a:pt x="0" y="10744"/>
              </a:moveTo>
              <a:lnTo>
                <a:pt x="211002" y="107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929008" y="802584"/>
        <a:ext cx="10550" cy="10550"/>
      </dsp:txXfrm>
    </dsp:sp>
    <dsp:sp modelId="{09017274-C4C6-49A3-832A-0DAC7F29F948}">
      <dsp:nvSpPr>
        <dsp:cNvPr id="0" name=""/>
        <dsp:cNvSpPr/>
      </dsp:nvSpPr>
      <dsp:spPr>
        <a:xfrm>
          <a:off x="2583975" y="1741"/>
          <a:ext cx="700617" cy="7006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Accuracy and Loss (Train/Test)</a:t>
          </a:r>
          <a:endParaRPr lang="en-AU" sz="700" kern="1200" dirty="0"/>
        </a:p>
      </dsp:txBody>
      <dsp:txXfrm>
        <a:off x="2686578" y="104344"/>
        <a:ext cx="495411" cy="495411"/>
      </dsp:txXfrm>
    </dsp:sp>
    <dsp:sp modelId="{01D0C5FB-A99E-4B0F-B21F-37D5751C6B03}">
      <dsp:nvSpPr>
        <dsp:cNvPr id="0" name=""/>
        <dsp:cNvSpPr/>
      </dsp:nvSpPr>
      <dsp:spPr>
        <a:xfrm>
          <a:off x="3284592" y="1252925"/>
          <a:ext cx="211002" cy="21489"/>
        </a:xfrm>
        <a:custGeom>
          <a:avLst/>
          <a:gdLst/>
          <a:ahLst/>
          <a:cxnLst/>
          <a:rect l="0" t="0" r="0" b="0"/>
          <a:pathLst>
            <a:path>
              <a:moveTo>
                <a:pt x="0" y="10744"/>
              </a:moveTo>
              <a:lnTo>
                <a:pt x="211002" y="107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3384818" y="1258394"/>
        <a:ext cx="10550" cy="10550"/>
      </dsp:txXfrm>
    </dsp:sp>
    <dsp:sp modelId="{C1E308F9-33FC-42C5-B957-9DF287D31293}">
      <dsp:nvSpPr>
        <dsp:cNvPr id="0" name=""/>
        <dsp:cNvSpPr/>
      </dsp:nvSpPr>
      <dsp:spPr>
        <a:xfrm>
          <a:off x="3495595" y="913361"/>
          <a:ext cx="700617" cy="700617"/>
        </a:xfrm>
        <a:prstGeom prst="ellipse">
          <a:avLst/>
        </a:prstGeom>
        <a:solidFill>
          <a:schemeClr val="accent5">
            <a:hueOff val="4602798"/>
            <a:satOff val="-11871"/>
            <a:lumOff val="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Inference time</a:t>
          </a:r>
          <a:endParaRPr lang="en-AU" sz="700" kern="1200" dirty="0"/>
        </a:p>
      </dsp:txBody>
      <dsp:txXfrm>
        <a:off x="3598198" y="1015964"/>
        <a:ext cx="495411" cy="495411"/>
      </dsp:txXfrm>
    </dsp:sp>
    <dsp:sp modelId="{60CD94A1-25DD-48B8-9857-E8E3AFD0C1CD}">
      <dsp:nvSpPr>
        <dsp:cNvPr id="0" name=""/>
        <dsp:cNvSpPr/>
      </dsp:nvSpPr>
      <dsp:spPr>
        <a:xfrm rot="5400000">
          <a:off x="2828782" y="1708735"/>
          <a:ext cx="211002" cy="21489"/>
        </a:xfrm>
        <a:custGeom>
          <a:avLst/>
          <a:gdLst/>
          <a:ahLst/>
          <a:cxnLst/>
          <a:rect l="0" t="0" r="0" b="0"/>
          <a:pathLst>
            <a:path>
              <a:moveTo>
                <a:pt x="0" y="10744"/>
              </a:moveTo>
              <a:lnTo>
                <a:pt x="211002" y="107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929008" y="1714204"/>
        <a:ext cx="10550" cy="10550"/>
      </dsp:txXfrm>
    </dsp:sp>
    <dsp:sp modelId="{D406AAAF-07F3-4BFD-B03C-28EAC5AA5445}">
      <dsp:nvSpPr>
        <dsp:cNvPr id="0" name=""/>
        <dsp:cNvSpPr/>
      </dsp:nvSpPr>
      <dsp:spPr>
        <a:xfrm>
          <a:off x="2583975" y="1824981"/>
          <a:ext cx="700617" cy="700617"/>
        </a:xfrm>
        <a:prstGeom prst="ellipse">
          <a:avLst/>
        </a:prstGeom>
        <a:solidFill>
          <a:schemeClr val="accent5">
            <a:hueOff val="9205595"/>
            <a:satOff val="-23742"/>
            <a:lumOff val="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Parameters count</a:t>
          </a:r>
          <a:endParaRPr lang="en-AU" sz="700" kern="1200" dirty="0"/>
        </a:p>
      </dsp:txBody>
      <dsp:txXfrm>
        <a:off x="2686578" y="1927584"/>
        <a:ext cx="495411" cy="495411"/>
      </dsp:txXfrm>
    </dsp:sp>
    <dsp:sp modelId="{6887FA8F-DB87-43DC-96B9-A8557059DB35}">
      <dsp:nvSpPr>
        <dsp:cNvPr id="0" name=""/>
        <dsp:cNvSpPr/>
      </dsp:nvSpPr>
      <dsp:spPr>
        <a:xfrm rot="10800000">
          <a:off x="2372972" y="1252925"/>
          <a:ext cx="211002" cy="21489"/>
        </a:xfrm>
        <a:custGeom>
          <a:avLst/>
          <a:gdLst/>
          <a:ahLst/>
          <a:cxnLst/>
          <a:rect l="0" t="0" r="0" b="0"/>
          <a:pathLst>
            <a:path>
              <a:moveTo>
                <a:pt x="0" y="10744"/>
              </a:moveTo>
              <a:lnTo>
                <a:pt x="211002" y="107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 rot="10800000">
        <a:off x="2473198" y="1258394"/>
        <a:ext cx="10550" cy="10550"/>
      </dsp:txXfrm>
    </dsp:sp>
    <dsp:sp modelId="{AE991166-A6B3-4BAD-A28C-79F1B21C1300}">
      <dsp:nvSpPr>
        <dsp:cNvPr id="0" name=""/>
        <dsp:cNvSpPr/>
      </dsp:nvSpPr>
      <dsp:spPr>
        <a:xfrm>
          <a:off x="1672355" y="913361"/>
          <a:ext cx="700617" cy="700617"/>
        </a:xfrm>
        <a:prstGeom prst="ellipse">
          <a:avLst/>
        </a:prstGeom>
        <a:solidFill>
          <a:schemeClr val="accent5">
            <a:hueOff val="13808393"/>
            <a:satOff val="-35613"/>
            <a:lumOff val="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Model size</a:t>
          </a:r>
          <a:endParaRPr lang="en-AU" sz="700" kern="1200" dirty="0"/>
        </a:p>
      </dsp:txBody>
      <dsp:txXfrm>
        <a:off x="1774958" y="1015964"/>
        <a:ext cx="495411" cy="495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1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ulfi12345/Machine-Learning-Project.gi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sz="5100" dirty="0"/>
              <a:t>Post training optimisation of CNN for image classification on resource constrained devices</a:t>
            </a:r>
            <a:endParaRPr lang="en-AU" sz="5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4" y="5432564"/>
            <a:ext cx="9791151" cy="457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BY ZULFIQAR MOHAMMADI					SUPERVISOR: DR. XINYU WANG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2.2.1 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/>
              <a:t>Evaluate quantization methods: DRQ, FIQ, and FP16.</a:t>
            </a:r>
          </a:p>
          <a:p>
            <a:pPr>
              <a:defRPr sz="2000"/>
            </a:pPr>
            <a:r>
              <a:rPr dirty="0"/>
              <a:t>Tested on CNN models: EfficientNetB0, MobileNet</a:t>
            </a:r>
            <a:r>
              <a:rPr lang="en-AU" dirty="0"/>
              <a:t>V2, MobileNet</a:t>
            </a:r>
            <a:r>
              <a:rPr dirty="0"/>
              <a:t>.</a:t>
            </a:r>
          </a:p>
          <a:p>
            <a:pPr>
              <a:defRPr sz="2000"/>
            </a:pPr>
            <a:r>
              <a:rPr dirty="0"/>
              <a:t>Dataset: CIFAR-100.</a:t>
            </a:r>
          </a:p>
          <a:p>
            <a:pPr>
              <a:defRPr sz="2000"/>
            </a:pPr>
            <a:r>
              <a:rPr dirty="0"/>
              <a:t>Focus: Trade-offs between inference speed</a:t>
            </a:r>
            <a:r>
              <a:rPr lang="en-AU" dirty="0"/>
              <a:t>, </a:t>
            </a:r>
            <a:r>
              <a:rPr dirty="0"/>
              <a:t>accuracy</a:t>
            </a:r>
            <a:r>
              <a:rPr lang="en-AU" dirty="0"/>
              <a:t> and compression</a:t>
            </a:r>
            <a:r>
              <a:rPr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BB72D-936B-7A95-B403-C491DFAF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2.2.2 Dynamic Range Quantization (DRQ)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Simplest form of post-training quantization.</a:t>
            </a:r>
          </a:p>
          <a:p>
            <a:pPr>
              <a:defRPr sz="2000"/>
            </a:pPr>
            <a:r>
              <a:t>Weights → statically quantized to INT8.</a:t>
            </a:r>
          </a:p>
          <a:p>
            <a:pPr>
              <a:defRPr sz="2000"/>
            </a:pPr>
            <a:r>
              <a:t>Activations → dynamically quantized at inference.</a:t>
            </a:r>
          </a:p>
          <a:p>
            <a:pPr>
              <a:defRPr sz="2000"/>
            </a:pPr>
            <a:r>
              <a:t>Stored in FP32, converted to INT8 during processing.</a:t>
            </a:r>
          </a:p>
          <a:p>
            <a:pPr>
              <a:defRPr sz="2000"/>
            </a:pPr>
            <a:r>
              <a:t>Easy to apply but limited performance gain.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4C9E-CFD9-B68D-F744-F9CA5F80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2.2.3 Full Integer Quantization (FIQ)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/>
              <a:t>Quantizes weights, activations, and biases to INT8.</a:t>
            </a:r>
          </a:p>
          <a:p>
            <a:pPr>
              <a:defRPr sz="2000"/>
            </a:pPr>
            <a:r>
              <a:rPr dirty="0"/>
              <a:t>Requires calibration data.</a:t>
            </a:r>
          </a:p>
          <a:p>
            <a:pPr>
              <a:defRPr sz="2000"/>
            </a:pPr>
            <a:r>
              <a:rPr dirty="0"/>
              <a:t>Supports full integer inference.</a:t>
            </a:r>
          </a:p>
          <a:p>
            <a:pPr>
              <a:defRPr sz="2000"/>
            </a:pPr>
            <a:r>
              <a:rPr dirty="0"/>
              <a:t>Best for hardware accelerators (e.g., TPUs, GPUs).</a:t>
            </a:r>
          </a:p>
          <a:p>
            <a:pPr>
              <a:defRPr sz="2000"/>
            </a:pPr>
            <a:r>
              <a:rPr dirty="0"/>
              <a:t>High efficiency</a:t>
            </a:r>
            <a:r>
              <a:rPr lang="en-AU" dirty="0"/>
              <a:t> but </a:t>
            </a:r>
            <a:r>
              <a:rPr dirty="0"/>
              <a:t>accuracy drop possible.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FB28A-769C-0975-067B-D2874451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2.2.4 FP16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/>
              <a:t>Reduces </a:t>
            </a:r>
            <a:r>
              <a:rPr lang="en-AU" dirty="0"/>
              <a:t>slight </a:t>
            </a:r>
            <a:r>
              <a:rPr dirty="0"/>
              <a:t>precision but retains float structure.</a:t>
            </a:r>
          </a:p>
          <a:p>
            <a:pPr>
              <a:defRPr sz="2000"/>
            </a:pPr>
            <a:r>
              <a:rPr dirty="0"/>
              <a:t>Easy to implement; good accuracy retention.</a:t>
            </a:r>
          </a:p>
          <a:p>
            <a:pPr>
              <a:defRPr sz="2000"/>
            </a:pPr>
            <a:r>
              <a:rPr dirty="0"/>
              <a:t>Compatible with modern GPUs.</a:t>
            </a:r>
          </a:p>
          <a:p>
            <a:pPr>
              <a:defRPr sz="2000"/>
            </a:pPr>
            <a:r>
              <a:rPr dirty="0"/>
              <a:t>Lower compression</a:t>
            </a:r>
            <a:r>
              <a:rPr lang="en-AU" dirty="0"/>
              <a:t>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9CEEE-78EF-7CC1-72B9-5ECB9476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2.2.5 Summary of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74614"/>
            <a:ext cx="9601200" cy="3809999"/>
          </a:xfrm>
        </p:spPr>
        <p:txBody>
          <a:bodyPr>
            <a:normAutofit/>
          </a:bodyPr>
          <a:lstStyle/>
          <a:p>
            <a:pPr marL="0" indent="0">
              <a:buNone/>
              <a:defRPr sz="2000"/>
            </a:pPr>
            <a:r>
              <a:rPr lang="en-AU" sz="1600" dirty="0"/>
              <a:t>Figure 2 shows detailed comparison of DRQ, FIQ and FP16</a:t>
            </a:r>
          </a:p>
          <a:p>
            <a:pPr>
              <a:defRPr sz="2000"/>
            </a:pPr>
            <a:r>
              <a:rPr sz="1600" dirty="0"/>
              <a:t>FIQ: Best compression and speed; needs calibration.</a:t>
            </a:r>
          </a:p>
          <a:p>
            <a:pPr>
              <a:defRPr sz="2000"/>
            </a:pPr>
            <a:r>
              <a:rPr sz="1600" dirty="0"/>
              <a:t>FP16: High accuracy, simple to use.</a:t>
            </a:r>
          </a:p>
          <a:p>
            <a:pPr>
              <a:defRPr sz="2000"/>
            </a:pPr>
            <a:r>
              <a:rPr sz="1600" dirty="0"/>
              <a:t>DRQ: Easiest to apply; limited improvement.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5EB89-B748-0C99-5D16-D5C3F7B0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84" y="3717915"/>
            <a:ext cx="9655768" cy="20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8AE51-1377-BD5D-4BB9-E5E28FB4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1F9FF-0914-6673-595F-C210D832CC1F}"/>
              </a:ext>
            </a:extLst>
          </p:cNvPr>
          <p:cNvSpPr txBox="1"/>
          <p:nvPr/>
        </p:nvSpPr>
        <p:spPr>
          <a:xfrm>
            <a:off x="3684247" y="5756831"/>
            <a:ext cx="610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2: Quantization methods Summary</a:t>
            </a:r>
            <a:endParaRPr lang="en-AU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2.3 Summary and Critical Insights</a:t>
            </a:r>
            <a:r>
              <a:rPr lang="en-AU" dirty="0"/>
              <a:t> from Literature review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/>
              <a:t>Quantization is lightweight and effective.</a:t>
            </a:r>
          </a:p>
          <a:p>
            <a:pPr>
              <a:defRPr sz="2000"/>
            </a:pPr>
            <a:r>
              <a:rPr dirty="0"/>
              <a:t>Every technique has trade-offs in size, speed, and accuracy.</a:t>
            </a:r>
          </a:p>
          <a:p>
            <a:pPr>
              <a:defRPr sz="2000"/>
            </a:pPr>
            <a:r>
              <a:rPr dirty="0"/>
              <a:t>No universal solution fits all cases.</a:t>
            </a:r>
          </a:p>
          <a:p>
            <a:pPr>
              <a:defRPr sz="2000"/>
            </a:pPr>
            <a:r>
              <a:rPr dirty="0"/>
              <a:t>Our research focuses on</a:t>
            </a:r>
            <a:r>
              <a:rPr lang="en-AU" dirty="0"/>
              <a:t> </a:t>
            </a:r>
            <a:r>
              <a:rPr dirty="0"/>
              <a:t>Post-training quantization only.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951B2-C776-9260-6C74-B157982E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en-US" dirty="0"/>
              <a:t>3. METHODOLOGY</a:t>
            </a:r>
          </a:p>
        </p:txBody>
      </p:sp>
      <p:pic>
        <p:nvPicPr>
          <p:cNvPr id="9" name="Video 8" descr="Moving Gears">
            <a:extLst>
              <a:ext uri="{FF2B5EF4-FFF2-40B4-BE49-F238E27FC236}">
                <a16:creationId xmlns:a16="http://schemas.microsoft.com/office/drawing/2014/main" id="{D0A656DB-96FB-C04C-665C-6B46A50F7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1722" r="18107" b="1"/>
          <a:stretch>
            <a:fillRect/>
          </a:stretch>
        </p:blipFill>
        <p:spPr>
          <a:xfrm>
            <a:off x="4412" y="-159"/>
            <a:ext cx="73152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AU" dirty="0"/>
              <a:t>3.1 </a:t>
            </a:r>
            <a:r>
              <a:rPr dirty="0"/>
              <a:t>Dataset &amp;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/>
          <a:p>
            <a:r>
              <a:rPr dirty="0"/>
              <a:t>Dataset: CIFAR-100 (60,000 images, 32×32 pixels, 100 classes)</a:t>
            </a:r>
          </a:p>
          <a:p>
            <a:r>
              <a:rPr dirty="0"/>
              <a:t>Split: 50,000 train / 10,000 test</a:t>
            </a:r>
          </a:p>
          <a:p>
            <a:r>
              <a:rPr dirty="0"/>
              <a:t>Images resized to 224×224 for model compatibility</a:t>
            </a:r>
          </a:p>
          <a:p>
            <a:r>
              <a:rPr dirty="0"/>
              <a:t>Preprocessing via </a:t>
            </a:r>
            <a:r>
              <a:rPr dirty="0" err="1"/>
              <a:t>keras.applications</a:t>
            </a:r>
            <a:r>
              <a:rPr dirty="0"/>
              <a:t> functions</a:t>
            </a:r>
          </a:p>
          <a:p>
            <a:r>
              <a:rPr dirty="0"/>
              <a:t>Labels converted to one-hot encoding</a:t>
            </a:r>
          </a:p>
        </p:txBody>
      </p:sp>
      <p:pic>
        <p:nvPicPr>
          <p:cNvPr id="5122" name="Picture 2" descr="What is a dataset? How do I work with it?">
            <a:extLst>
              <a:ext uri="{FF2B5EF4-FFF2-40B4-BE49-F238E27FC236}">
                <a16:creationId xmlns:a16="http://schemas.microsoft.com/office/drawing/2014/main" id="{F6890667-684A-D667-2C8B-FD90004C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4" r="17093" b="-5"/>
          <a:stretch>
            <a:fillRect/>
          </a:stretch>
        </p:blipFill>
        <p:spPr bwMode="auto">
          <a:xfrm>
            <a:off x="6563434" y="1351129"/>
            <a:ext cx="5437267" cy="45310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D1BAB-B64F-D007-74D0-B3F8C65A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AU" dirty="0"/>
              <a:t>3.2 </a:t>
            </a:r>
            <a:r>
              <a:rPr dirty="0"/>
              <a:t>Model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4639785" cy="3810001"/>
          </a:xfrm>
        </p:spPr>
        <p:txBody>
          <a:bodyPr>
            <a:normAutofit/>
          </a:bodyPr>
          <a:lstStyle/>
          <a:p>
            <a:r>
              <a:rPr sz="1600" dirty="0"/>
              <a:t>Used pre-trained models: </a:t>
            </a:r>
            <a:endParaRPr lang="en-AU" sz="1600" dirty="0"/>
          </a:p>
          <a:p>
            <a:pPr lvl="1"/>
            <a:r>
              <a:rPr lang="en-AU" sz="1600" dirty="0"/>
              <a:t>EfficientNetB0, </a:t>
            </a:r>
          </a:p>
          <a:p>
            <a:pPr lvl="1"/>
            <a:r>
              <a:rPr lang="en-AU" sz="1600" dirty="0"/>
              <a:t>MobileNetV2</a:t>
            </a:r>
          </a:p>
          <a:p>
            <a:r>
              <a:rPr lang="en-US" sz="1600" dirty="0"/>
              <a:t>Feature extraction with custom classification head (demonstrated in Figure 3):</a:t>
            </a:r>
          </a:p>
          <a:p>
            <a:pPr lvl="1"/>
            <a:r>
              <a:rPr lang="en-AU" sz="1600" dirty="0"/>
              <a:t>   Global Average Pooling</a:t>
            </a:r>
          </a:p>
          <a:p>
            <a:pPr lvl="1"/>
            <a:r>
              <a:rPr lang="en-AU" sz="1600" dirty="0"/>
              <a:t>   Dense(500, ReLU) → Dropout → Dense(100, SoftMax)</a:t>
            </a:r>
          </a:p>
        </p:txBody>
      </p:sp>
      <p:pic>
        <p:nvPicPr>
          <p:cNvPr id="7170" name="Picture 2" descr="What is Transfer Learning? - A Complete Guide in 2025">
            <a:extLst>
              <a:ext uri="{FF2B5EF4-FFF2-40B4-BE49-F238E27FC236}">
                <a16:creationId xmlns:a16="http://schemas.microsoft.com/office/drawing/2014/main" id="{E47DFFDC-D215-D367-BD34-1DD3816B4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4477" y="615128"/>
            <a:ext cx="4430514" cy="23026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9F3FD-97B0-FFE2-3E86-741A592A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C137-BCCD-A97D-0427-36188907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549" y="3472880"/>
            <a:ext cx="5421058" cy="2684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410F69-1D6A-5B10-4BB5-1657D4442A17}"/>
              </a:ext>
            </a:extLst>
          </p:cNvPr>
          <p:cNvSpPr txBox="1"/>
          <p:nvPr/>
        </p:nvSpPr>
        <p:spPr>
          <a:xfrm>
            <a:off x="5867400" y="6169481"/>
            <a:ext cx="610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4: Build model Python code</a:t>
            </a:r>
            <a:endParaRPr lang="en-A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B3BCD-06BB-CD09-BECF-7A60B5B1592B}"/>
              </a:ext>
            </a:extLst>
          </p:cNvPr>
          <p:cNvSpPr txBox="1"/>
          <p:nvPr/>
        </p:nvSpPr>
        <p:spPr>
          <a:xfrm>
            <a:off x="6194477" y="2953253"/>
            <a:ext cx="610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3: Model Convolution layers with custom Top Layers</a:t>
            </a:r>
            <a:endParaRPr lang="en-AU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3.3 </a:t>
            </a:r>
            <a:r>
              <a:rPr dirty="0"/>
              <a:t>Training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Trained one model at a time due to limited resources</a:t>
            </a:r>
          </a:p>
          <a:p>
            <a:r>
              <a:rPr dirty="0"/>
              <a:t>Epochs: 5, Batch Size: 300</a:t>
            </a:r>
          </a:p>
          <a:p>
            <a:r>
              <a:rPr dirty="0"/>
              <a:t>Optimizer: Adam, Learning Rate: 0.0005</a:t>
            </a:r>
            <a:endParaRPr lang="en-AU" dirty="0"/>
          </a:p>
          <a:p>
            <a:r>
              <a:rPr lang="en-AU" dirty="0"/>
              <a:t>Evaluation metrics (Shown in Figure 5)</a:t>
            </a:r>
          </a:p>
          <a:p>
            <a:pPr marL="0" indent="0">
              <a:buNone/>
            </a:pPr>
            <a:endParaRPr dirty="0"/>
          </a:p>
          <a:p>
            <a:pPr lvl="1"/>
            <a:endParaRPr lang="en-GB" dirty="0"/>
          </a:p>
          <a:p>
            <a:pPr marL="274320" lvl="1" indent="0">
              <a:buNone/>
            </a:pP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A462927-9DB8-829B-2A2C-01696F88F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0985268"/>
              </p:ext>
            </p:extLst>
          </p:nvPr>
        </p:nvGraphicFramePr>
        <p:xfrm>
          <a:off x="6651811" y="2453340"/>
          <a:ext cx="5175624" cy="3337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30135D-EA7B-B906-1C1B-DA6AA9E4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679E9-DDBE-49CD-5AC3-D2D4E7B057B1}"/>
              </a:ext>
            </a:extLst>
          </p:cNvPr>
          <p:cNvSpPr txBox="1"/>
          <p:nvPr/>
        </p:nvSpPr>
        <p:spPr>
          <a:xfrm>
            <a:off x="6405942" y="5756831"/>
            <a:ext cx="610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5: </a:t>
            </a:r>
            <a:r>
              <a:rPr lang="en-AU" dirty="0"/>
              <a:t>Evaluation metrics</a:t>
            </a:r>
            <a:r>
              <a:rPr lang="en-A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AU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Background</a:t>
            </a:r>
          </a:p>
          <a:p>
            <a:pPr lvl="1"/>
            <a:r>
              <a:rPr lang="en-US" dirty="0"/>
              <a:t>Deep learning, especially </a:t>
            </a:r>
            <a:r>
              <a:rPr lang="en-US" b="1" dirty="0"/>
              <a:t>Convolutional Neural Networks (CNNs)</a:t>
            </a:r>
            <a:r>
              <a:rPr lang="en-US" dirty="0"/>
              <a:t>, has achieved high accuracy in tasks like </a:t>
            </a:r>
            <a:r>
              <a:rPr lang="en-US" b="1" dirty="0"/>
              <a:t>image classification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However, these models are </a:t>
            </a:r>
            <a:r>
              <a:rPr lang="en-US" b="1" dirty="0"/>
              <a:t>computationally intensive</a:t>
            </a:r>
            <a:r>
              <a:rPr lang="en-US" dirty="0"/>
              <a:t> and demand </a:t>
            </a:r>
            <a:r>
              <a:rPr lang="en-US" b="1" dirty="0"/>
              <a:t>high memory</a:t>
            </a:r>
            <a:r>
              <a:rPr lang="en-US" dirty="0"/>
              <a:t>, limiting deployment on devices like:</a:t>
            </a:r>
          </a:p>
          <a:p>
            <a:pPr lvl="2"/>
            <a:r>
              <a:rPr lang="en-US" dirty="0"/>
              <a:t>Mobile phones</a:t>
            </a:r>
          </a:p>
          <a:p>
            <a:pPr lvl="2"/>
            <a:r>
              <a:rPr lang="en-US" dirty="0"/>
              <a:t>Embedded systems</a:t>
            </a:r>
          </a:p>
          <a:p>
            <a:pPr marL="506412" lvl="2" indent="0">
              <a:buNone/>
            </a:pPr>
            <a:endParaRPr lang="en-US" dirty="0"/>
          </a:p>
          <a:p>
            <a:pPr marL="457200" indent="-457200">
              <a:buClr>
                <a:srgbClr val="D15A3E">
                  <a:lumMod val="75000"/>
                </a:srgbClr>
              </a:buClr>
              <a:buFont typeface="+mj-lt"/>
              <a:buAutoNum type="arabicPeriod"/>
              <a:defRPr/>
            </a:pPr>
            <a:r>
              <a:rPr lang="en-US" b="1" dirty="0"/>
              <a:t>Problem Statement</a:t>
            </a:r>
            <a:endParaRPr lang="en-US" dirty="0"/>
          </a:p>
          <a:p>
            <a:pPr lvl="1"/>
            <a:r>
              <a:rPr lang="en-US" dirty="0"/>
              <a:t>Lightweight CNNs like </a:t>
            </a:r>
            <a:r>
              <a:rPr lang="en-US" b="1" dirty="0"/>
              <a:t>MobileNet</a:t>
            </a:r>
            <a:r>
              <a:rPr lang="en-US" dirty="0"/>
              <a:t> exist but often </a:t>
            </a:r>
            <a:r>
              <a:rPr lang="en-US" b="1" dirty="0"/>
              <a:t>sacrifice accuracy</a:t>
            </a:r>
            <a:r>
              <a:rPr lang="en-US" dirty="0"/>
              <a:t> for speed and memory efficiency.</a:t>
            </a:r>
          </a:p>
          <a:p>
            <a:pPr lvl="1"/>
            <a:r>
              <a:rPr lang="en-US" b="1" dirty="0"/>
              <a:t>Retraining-based optimizations</a:t>
            </a:r>
            <a:r>
              <a:rPr lang="en-US" dirty="0"/>
              <a:t> are resource-heavy and impractical for many developers.</a:t>
            </a:r>
          </a:p>
          <a:p>
            <a:pPr lvl="1"/>
            <a:r>
              <a:rPr lang="en-US" dirty="0"/>
              <a:t>Key challenge:</a:t>
            </a:r>
            <a:br>
              <a:rPr lang="en-US" dirty="0"/>
            </a:br>
            <a:r>
              <a:rPr lang="en-US" dirty="0"/>
              <a:t>➤ </a:t>
            </a:r>
            <a:r>
              <a:rPr lang="en-US" i="1" dirty="0"/>
              <a:t>How to reduce model size and inference cost </a:t>
            </a:r>
            <a:r>
              <a:rPr lang="en-US" b="1" i="1" dirty="0"/>
              <a:t>without retraining</a:t>
            </a:r>
            <a:r>
              <a:rPr lang="en-US" i="1" dirty="0"/>
              <a:t>, while maintaining accuracy?</a:t>
            </a:r>
            <a:endParaRPr lang="en-US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>
                  <a:lumMod val="75000"/>
                </a:srgbClr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506412" lvl="2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571F0-DBF5-8D9E-53B5-ACC8B6CC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3.4 </a:t>
            </a:r>
            <a:r>
              <a:rPr dirty="0"/>
              <a:t>Quantization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106" y="1981199"/>
            <a:ext cx="4979894" cy="1012464"/>
          </a:xfrm>
        </p:spPr>
        <p:txBody>
          <a:bodyPr>
            <a:normAutofit fontScale="70000" lnSpcReduction="20000"/>
          </a:bodyPr>
          <a:lstStyle/>
          <a:p>
            <a:r>
              <a:rPr dirty="0"/>
              <a:t>Dynamic Range Quantization (DRQ)</a:t>
            </a:r>
            <a:endParaRPr lang="en-AU" dirty="0"/>
          </a:p>
          <a:p>
            <a:pPr lvl="1"/>
            <a:r>
              <a:rPr dirty="0"/>
              <a:t>Weights → int8</a:t>
            </a:r>
            <a:endParaRPr lang="en-AU" dirty="0"/>
          </a:p>
          <a:p>
            <a:pPr lvl="1"/>
            <a:r>
              <a:rPr lang="en-GB" dirty="0"/>
              <a:t>Figure 6 represents the DRQ python code</a:t>
            </a:r>
            <a:endParaRPr lang="en-AU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2FB707C-9B0E-64EA-974A-ABB289EC4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621306" cy="857625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Float16 Quantization</a:t>
            </a:r>
          </a:p>
          <a:p>
            <a:pPr lvl="1"/>
            <a:r>
              <a:rPr lang="en-AU" dirty="0"/>
              <a:t>Weights → float16</a:t>
            </a:r>
          </a:p>
          <a:p>
            <a:pPr lvl="1"/>
            <a:r>
              <a:rPr lang="en-GB" dirty="0"/>
              <a:t>Figure 7 represents the FP16 python code</a:t>
            </a:r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BFDD6393-DAA0-4C0D-5376-C0BBBBC9B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53552"/>
            <a:ext cx="4537078" cy="14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9BC874-DBC8-D505-F09C-0084C719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003640"/>
            <a:ext cx="4791206" cy="2031074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7C08E3-D057-E225-DD23-313D82D3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E2898-28D1-D905-E262-6DEF2294E7A2}"/>
              </a:ext>
            </a:extLst>
          </p:cNvPr>
          <p:cNvSpPr txBox="1"/>
          <p:nvPr/>
        </p:nvSpPr>
        <p:spPr>
          <a:xfrm>
            <a:off x="644661" y="4665382"/>
            <a:ext cx="6100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</a:t>
            </a:r>
            <a:r>
              <a:rPr lang="en-AU" sz="1600" b="1" dirty="0">
                <a:latin typeface="Calibri" panose="020F0502020204030204" pitchFamily="34" charset="0"/>
                <a:ea typeface="Calibri" panose="020F0502020204030204" pitchFamily="34" charset="0"/>
              </a:rPr>
              <a:t>6</a:t>
            </a:r>
            <a:r>
              <a:rPr lang="en-A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AU" sz="1600" dirty="0"/>
              <a:t>Python code DRQ</a:t>
            </a:r>
            <a:endParaRPr lang="en-AU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5D73C-8C6B-24E6-BF02-9EAA73800D30}"/>
              </a:ext>
            </a:extLst>
          </p:cNvPr>
          <p:cNvSpPr txBox="1"/>
          <p:nvPr/>
        </p:nvSpPr>
        <p:spPr>
          <a:xfrm>
            <a:off x="5996425" y="5069298"/>
            <a:ext cx="6100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7: </a:t>
            </a:r>
            <a:r>
              <a:rPr lang="en-AU" sz="1600" dirty="0"/>
              <a:t>Python code FP16</a:t>
            </a:r>
            <a:endParaRPr lang="en-AU" sz="1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FDF18-97F9-BAA4-A5D1-E1152027D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E9D7-47E8-6AEF-09CD-CEC396F8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Quantization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B6151-A458-9769-7E69-9646B619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Full Integer Quantization (INT8): </a:t>
            </a:r>
            <a:endParaRPr lang="en-AU" dirty="0"/>
          </a:p>
          <a:p>
            <a:pPr lvl="1"/>
            <a:r>
              <a:rPr dirty="0"/>
              <a:t>Weights &amp; Activations → int8</a:t>
            </a:r>
            <a:r>
              <a:rPr lang="en-AU" dirty="0"/>
              <a:t> </a:t>
            </a:r>
            <a:r>
              <a:rPr dirty="0"/>
              <a:t>Requires calibration with a representative dataset</a:t>
            </a:r>
            <a:endParaRPr lang="en-AU" dirty="0"/>
          </a:p>
          <a:p>
            <a:r>
              <a:rPr lang="en-GB" dirty="0"/>
              <a:t>Figure 8 represents the INT8 python code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9C23D-B1FB-CA79-2CA5-B71B9AF8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B6556-F3B3-19F5-5509-33AF0891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540" y="3206284"/>
            <a:ext cx="5579896" cy="2362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E0570-55D3-C981-281E-3F277DF6724B}"/>
              </a:ext>
            </a:extLst>
          </p:cNvPr>
          <p:cNvSpPr txBox="1"/>
          <p:nvPr/>
        </p:nvSpPr>
        <p:spPr>
          <a:xfrm>
            <a:off x="4740762" y="5568440"/>
            <a:ext cx="610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</a:t>
            </a:r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</a:rPr>
              <a:t>8</a:t>
            </a:r>
            <a:r>
              <a:rPr lang="en-A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AU" dirty="0"/>
              <a:t>Python code INT8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74201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3.5 </a:t>
            </a:r>
            <a:r>
              <a:rPr dirty="0"/>
              <a:t>Quantization Process</a:t>
            </a:r>
            <a:r>
              <a:rPr lang="en-AU" dirty="0"/>
              <a:t> (shown in Fig 9)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dirty="0"/>
              <a:t>Convert trained model with TFLiteConverter</a:t>
            </a:r>
          </a:p>
          <a:p>
            <a:pPr marL="457200" indent="-457200">
              <a:buFont typeface="+mj-lt"/>
              <a:buAutoNum type="arabicPeriod"/>
            </a:pPr>
            <a:r>
              <a:rPr dirty="0"/>
              <a:t>Apply </a:t>
            </a:r>
            <a:r>
              <a:rPr dirty="0" err="1"/>
              <a:t>tf.lite.Optimize.DEFAULT</a:t>
            </a:r>
            <a:endParaRPr dirty="0"/>
          </a:p>
          <a:p>
            <a:pPr marL="457200" indent="-457200">
              <a:buFont typeface="+mj-lt"/>
              <a:buAutoNum type="arabicPeriod"/>
            </a:pPr>
            <a:r>
              <a:rPr dirty="0"/>
              <a:t>Calibrate INT8 with sample data</a:t>
            </a:r>
          </a:p>
          <a:p>
            <a:pPr marL="457200" indent="-457200">
              <a:buFont typeface="+mj-lt"/>
              <a:buAutoNum type="arabicPeriod"/>
            </a:pPr>
            <a:r>
              <a:rPr dirty="0"/>
              <a:t>Set precision and export as .</a:t>
            </a:r>
            <a:r>
              <a:rPr dirty="0" err="1"/>
              <a:t>tflite</a:t>
            </a:r>
            <a:r>
              <a:rPr dirty="0"/>
              <a:t>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E9DD6-FE6A-886C-367E-1F102740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8F0D6-D52E-3F2A-A1C0-6873C145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87" y="2527222"/>
            <a:ext cx="5337436" cy="3306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111636-3D93-7A71-659C-37563335B3A0}"/>
              </a:ext>
            </a:extLst>
          </p:cNvPr>
          <p:cNvSpPr txBox="1"/>
          <p:nvPr/>
        </p:nvSpPr>
        <p:spPr>
          <a:xfrm>
            <a:off x="5789798" y="5791200"/>
            <a:ext cx="610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9: </a:t>
            </a:r>
            <a:r>
              <a:rPr lang="en-AU" dirty="0"/>
              <a:t>Quantization Diagram (Canva)</a:t>
            </a:r>
            <a:endParaRPr lang="en-AU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3.6 </a:t>
            </a:r>
            <a:r>
              <a:rPr dirty="0"/>
              <a:t>Evaluation of Quantized Models</a:t>
            </a:r>
            <a:r>
              <a:rPr lang="en-AU" dirty="0"/>
              <a:t>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Figure 10 represents the </a:t>
            </a: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en-AU" dirty="0"/>
              <a:t>valuation metrics of quantized models</a:t>
            </a:r>
          </a:p>
          <a:p>
            <a:r>
              <a:rPr dirty="0"/>
              <a:t>Accuracy on test data</a:t>
            </a:r>
          </a:p>
          <a:p>
            <a:r>
              <a:rPr dirty="0"/>
              <a:t>Inference time per image</a:t>
            </a:r>
          </a:p>
          <a:p>
            <a:r>
              <a:rPr dirty="0"/>
              <a:t>Model size (in MB)</a:t>
            </a:r>
          </a:p>
          <a:p>
            <a:r>
              <a:rPr dirty="0"/>
              <a:t>Visualized using comparison graphs (accuracy, speed, size)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11086-D2E4-C39F-991E-0D462EFF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62C3442-E983-32EF-5F00-C7FB85E31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916324"/>
              </p:ext>
            </p:extLst>
          </p:nvPr>
        </p:nvGraphicFramePr>
        <p:xfrm>
          <a:off x="7351597" y="1981201"/>
          <a:ext cx="5175624" cy="3337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B0B96BF-D66B-4E07-0FBB-99B020D90D19}"/>
              </a:ext>
            </a:extLst>
          </p:cNvPr>
          <p:cNvSpPr txBox="1">
            <a:spLocks/>
          </p:cNvSpPr>
          <p:nvPr/>
        </p:nvSpPr>
        <p:spPr>
          <a:xfrm>
            <a:off x="1295400" y="3940517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Tools &amp; Environment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06A1E6-30D5-C4CC-EF23-7C9E8ADA9BCF}"/>
              </a:ext>
            </a:extLst>
          </p:cNvPr>
          <p:cNvSpPr txBox="1">
            <a:spLocks/>
          </p:cNvSpPr>
          <p:nvPr/>
        </p:nvSpPr>
        <p:spPr>
          <a:xfrm>
            <a:off x="1215361" y="5216667"/>
            <a:ext cx="6997700" cy="124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Python, TensorFlow, Keras, NumPy, Matplotlib, Excel</a:t>
            </a:r>
          </a:p>
          <a:p>
            <a:r>
              <a:rPr lang="en-AU" dirty="0"/>
              <a:t>Execution platforms: Google </a:t>
            </a:r>
            <a:r>
              <a:rPr lang="en-AU" dirty="0" err="1"/>
              <a:t>Colab</a:t>
            </a:r>
            <a:r>
              <a:rPr lang="en-AU" dirty="0"/>
              <a:t> &amp; Local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460A9-3E3A-B76F-64F9-D73A9B866B96}"/>
              </a:ext>
            </a:extLst>
          </p:cNvPr>
          <p:cNvSpPr txBox="1"/>
          <p:nvPr/>
        </p:nvSpPr>
        <p:spPr>
          <a:xfrm>
            <a:off x="6827615" y="5496592"/>
            <a:ext cx="6100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</a:t>
            </a:r>
            <a:r>
              <a:rPr lang="en-AU" sz="1400" b="1" dirty="0">
                <a:latin typeface="Calibri" panose="020F0502020204030204" pitchFamily="34" charset="0"/>
                <a:ea typeface="Calibri" panose="020F0502020204030204" pitchFamily="34" charset="0"/>
              </a:rPr>
              <a:t>10</a:t>
            </a: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AU" sz="1400" dirty="0"/>
              <a:t>Evaluation metrics of quantized models</a:t>
            </a:r>
            <a:endParaRPr lang="en-AU" sz="1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4. 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lang="en-AU" dirty="0"/>
              <a:t>Image classification experiments conducted on CIFAR-100 dataset.</a:t>
            </a:r>
          </a:p>
          <a:p>
            <a:pPr>
              <a:defRPr sz="2000"/>
            </a:pPr>
            <a:r>
              <a:rPr lang="en-AU" dirty="0"/>
              <a:t>Used multiple Keras models with automated training via dictionary setup.</a:t>
            </a:r>
          </a:p>
          <a:p>
            <a:pPr>
              <a:defRPr sz="2000"/>
            </a:pPr>
            <a:r>
              <a:rPr lang="en-AU" dirty="0"/>
              <a:t>Metrics: accuracy, loss, parameters, inference time, model size.</a:t>
            </a:r>
          </a:p>
          <a:p>
            <a:pPr>
              <a:defRPr sz="2000"/>
            </a:pPr>
            <a:r>
              <a:rPr lang="en-AU" dirty="0"/>
              <a:t>Compare original vs quantized models (DRQ, FP16, INT8).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4.1 </a:t>
            </a:r>
            <a:r>
              <a:rPr dirty="0"/>
              <a:t>Evaluation Methodology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81F42-1DA8-EF3E-38B2-3FF670CEA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856" y="1715775"/>
            <a:ext cx="5279772" cy="2580006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b="1" dirty="0"/>
              <a:t>Model Training (Figure 11)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/>
            </a:pPr>
            <a:r>
              <a:rPr lang="en-US" b="0" dirty="0"/>
              <a:t>Train/test accuracy and loss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/>
            </a:pPr>
            <a:r>
              <a:rPr lang="en-US" b="0" dirty="0"/>
              <a:t>Number of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/>
            </a:pPr>
            <a:r>
              <a:rPr lang="en-US" b="0" dirty="0"/>
              <a:t>Inference/training time per sample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/>
            </a:pPr>
            <a:r>
              <a:rPr lang="en-US" b="0" dirty="0"/>
              <a:t>Model size (MB)</a:t>
            </a:r>
          </a:p>
          <a:p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FE559C-2166-5419-365E-6973B8841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715775"/>
            <a:ext cx="4572000" cy="641350"/>
          </a:xfrm>
        </p:spPr>
        <p:txBody>
          <a:bodyPr>
            <a:normAutofit/>
          </a:bodyPr>
          <a:lstStyle/>
          <a:p>
            <a:r>
              <a:rPr lang="en-AU" b="1" dirty="0"/>
              <a:t>Quantization</a:t>
            </a:r>
            <a:r>
              <a:rPr lang="en-AU" dirty="0"/>
              <a:t> </a:t>
            </a:r>
            <a:r>
              <a:rPr lang="en-AU" b="1" dirty="0"/>
              <a:t>(Figure 10)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3A83C0-364D-FC04-5B27-35109C31F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2357125"/>
            <a:ext cx="4572000" cy="3287487"/>
          </a:xfr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en-US" dirty="0"/>
              <a:t>Accuracy drop</a:t>
            </a:r>
          </a:p>
          <a:p>
            <a:pPr lvl="1">
              <a:defRPr sz="2000"/>
            </a:pPr>
            <a:r>
              <a:rPr lang="en-US" dirty="0"/>
              <a:t>Latency in ms</a:t>
            </a:r>
          </a:p>
          <a:p>
            <a:pPr lvl="1">
              <a:defRPr sz="2000"/>
            </a:pPr>
            <a:r>
              <a:rPr lang="en-US" dirty="0"/>
              <a:t>Compression efficiency</a:t>
            </a:r>
          </a:p>
          <a:p>
            <a:endParaRPr lang="en-A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9DE5D72-E261-AE73-D518-DC60490FFD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0983767"/>
              </p:ext>
            </p:extLst>
          </p:nvPr>
        </p:nvGraphicFramePr>
        <p:xfrm>
          <a:off x="8186832" y="3008006"/>
          <a:ext cx="4094652" cy="3053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2E7EBE5-4AF2-1406-3AB6-3300ADEC6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076689"/>
              </p:ext>
            </p:extLst>
          </p:nvPr>
        </p:nvGraphicFramePr>
        <p:xfrm>
          <a:off x="1478382" y="3606760"/>
          <a:ext cx="5868568" cy="252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2AF5D0-7799-A76B-FAF0-391F60A98113}"/>
              </a:ext>
            </a:extLst>
          </p:cNvPr>
          <p:cNvSpPr txBox="1"/>
          <p:nvPr/>
        </p:nvSpPr>
        <p:spPr>
          <a:xfrm>
            <a:off x="7183821" y="6200258"/>
            <a:ext cx="6100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</a:t>
            </a:r>
            <a:r>
              <a:rPr lang="en-AU" sz="1400" b="1" dirty="0">
                <a:latin typeface="Calibri" panose="020F0502020204030204" pitchFamily="34" charset="0"/>
                <a:ea typeface="Calibri" panose="020F0502020204030204" pitchFamily="34" charset="0"/>
              </a:rPr>
              <a:t>10</a:t>
            </a: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AU" sz="1400" dirty="0"/>
              <a:t>Evaluation metrics of quantized models</a:t>
            </a:r>
            <a:endParaRPr lang="en-AU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0CD7A-A8D3-BB91-7987-F9F48B0EF376}"/>
              </a:ext>
            </a:extLst>
          </p:cNvPr>
          <p:cNvSpPr txBox="1"/>
          <p:nvPr/>
        </p:nvSpPr>
        <p:spPr>
          <a:xfrm>
            <a:off x="1419753" y="6186766"/>
            <a:ext cx="6100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</a:t>
            </a:r>
            <a:r>
              <a:rPr lang="en-AU" sz="1400" b="1" dirty="0">
                <a:latin typeface="Calibri" panose="020F0502020204030204" pitchFamily="34" charset="0"/>
                <a:ea typeface="Calibri" panose="020F0502020204030204" pitchFamily="34" charset="0"/>
              </a:rPr>
              <a:t>11</a:t>
            </a: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AU" sz="1400" dirty="0"/>
              <a:t>Evaluation metrics</a:t>
            </a:r>
            <a:r>
              <a:rPr lang="en-AU" sz="14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AU" sz="1400" dirty="0">
                <a:latin typeface="Calibri" panose="020F0502020204030204" pitchFamily="34" charset="0"/>
                <a:ea typeface="Calibri" panose="020F0502020204030204" pitchFamily="34" charset="0"/>
              </a:rPr>
              <a:t>of model training</a:t>
            </a:r>
            <a:endParaRPr lang="en-AU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4.2 </a:t>
            </a:r>
            <a:r>
              <a:rPr dirty="0"/>
              <a:t>Hardware &amp; Execution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 sz="2000"/>
            </a:pPr>
            <a:r>
              <a:rPr dirty="0"/>
              <a:t>Limited computational resources.</a:t>
            </a:r>
          </a:p>
          <a:p>
            <a:pPr>
              <a:defRPr sz="2000"/>
            </a:pPr>
            <a:r>
              <a:rPr dirty="0"/>
              <a:t>Models trained one at a time.</a:t>
            </a:r>
          </a:p>
          <a:p>
            <a:pPr>
              <a:defRPr sz="2000"/>
            </a:pPr>
            <a:r>
              <a:rPr dirty="0"/>
              <a:t>Results stored in separate CSVs, merged post-experiment.</a:t>
            </a:r>
          </a:p>
          <a:p>
            <a:pPr>
              <a:defRPr sz="2000"/>
            </a:pPr>
            <a:r>
              <a:rPr dirty="0"/>
              <a:t>Inference timing averaged over 300 batches, 5 epochs.</a:t>
            </a:r>
          </a:p>
          <a:p>
            <a:pPr>
              <a:defRPr sz="2000"/>
            </a:pPr>
            <a:r>
              <a:rPr dirty="0"/>
              <a:t>Hardware:</a:t>
            </a:r>
          </a:p>
          <a:p>
            <a:pPr lvl="1">
              <a:defRPr sz="2000"/>
            </a:pPr>
            <a:r>
              <a:rPr dirty="0"/>
              <a:t>CPU: AMD Ryzen 7 7730U</a:t>
            </a:r>
          </a:p>
          <a:p>
            <a:pPr lvl="1">
              <a:defRPr sz="2000"/>
            </a:pPr>
            <a:r>
              <a:rPr dirty="0"/>
              <a:t>RAM: 16 GB</a:t>
            </a:r>
          </a:p>
          <a:p>
            <a:pPr lvl="1">
              <a:defRPr sz="2000"/>
            </a:pPr>
            <a:r>
              <a:rPr dirty="0"/>
              <a:t>GPU: Google Collab T4 (Free </a:t>
            </a:r>
            <a:r>
              <a:rPr lang="en-AU" dirty="0"/>
              <a:t>version</a:t>
            </a:r>
            <a:r>
              <a:rPr dirty="0"/>
              <a:t>)</a:t>
            </a:r>
          </a:p>
          <a:p>
            <a:pPr lvl="1">
              <a:defRPr sz="2000"/>
            </a:pPr>
            <a:r>
              <a:rPr dirty="0"/>
              <a:t>Batch size: 300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4.3 </a:t>
            </a:r>
            <a:r>
              <a:rPr dirty="0"/>
              <a:t>Model Selection for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rPr sz="1800" dirty="0"/>
              <a:t>Selection based on size, speed, and accuracy</a:t>
            </a:r>
            <a:r>
              <a:rPr lang="en-AU" sz="1800" dirty="0"/>
              <a:t> (shown in Figure 12)</a:t>
            </a:r>
            <a:r>
              <a:rPr sz="1800" dirty="0"/>
              <a:t>.</a:t>
            </a:r>
          </a:p>
          <a:p>
            <a:pPr>
              <a:defRPr sz="2000"/>
            </a:pPr>
            <a:r>
              <a:rPr sz="1800" dirty="0"/>
              <a:t>Top 3 suitable for edge deployment:</a:t>
            </a:r>
          </a:p>
          <a:p>
            <a:pPr lvl="1">
              <a:defRPr sz="2000"/>
            </a:pPr>
            <a:r>
              <a:rPr dirty="0"/>
              <a:t>MobileNet</a:t>
            </a:r>
            <a:r>
              <a:rPr lang="en-AU" dirty="0"/>
              <a:t> &amp; </a:t>
            </a:r>
            <a:r>
              <a:rPr dirty="0"/>
              <a:t>MobileNetV2</a:t>
            </a:r>
          </a:p>
          <a:p>
            <a:pPr lvl="1">
              <a:defRPr sz="2000"/>
            </a:pPr>
            <a:r>
              <a:rPr dirty="0"/>
              <a:t>EfficientNetB0</a:t>
            </a:r>
          </a:p>
          <a:p>
            <a:pPr>
              <a:defRPr sz="2000"/>
            </a:pPr>
            <a:r>
              <a:rPr sz="1800" dirty="0"/>
              <a:t>Due to time/resource constraints, quantization limited to these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5CB01-4459-34AE-18C7-FC8A9DE0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167" y="4202082"/>
            <a:ext cx="5961006" cy="1828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532B4-E7F7-2444-4598-E0CA74131027}"/>
              </a:ext>
            </a:extLst>
          </p:cNvPr>
          <p:cNvSpPr txBox="1"/>
          <p:nvPr/>
        </p:nvSpPr>
        <p:spPr>
          <a:xfrm>
            <a:off x="5567167" y="6126988"/>
            <a:ext cx="6100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</a:t>
            </a:r>
            <a:r>
              <a:rPr lang="en-AU" sz="1400" b="1" dirty="0">
                <a:latin typeface="Calibri" panose="020F0502020204030204" pitchFamily="34" charset="0"/>
                <a:ea typeface="Calibri" panose="020F0502020204030204" pitchFamily="34" charset="0"/>
              </a:rPr>
              <a:t>12</a:t>
            </a: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AU" sz="1400" dirty="0"/>
              <a:t>Comparison table (</a:t>
            </a:r>
            <a:r>
              <a:rPr lang="en-US" sz="1400" b="1" dirty="0"/>
              <a:t>Careem, Johar and Khatibi, 2024</a:t>
            </a:r>
            <a:r>
              <a:rPr lang="en-AU" sz="1400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12BC5-68AC-858D-5E4B-4E2FB790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1FBF8-4988-CCA2-BD61-85088C1C4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RESULTS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1C601BE-8569-E342-ABF4-126013B71E4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791948953"/>
              </p:ext>
            </p:extLst>
          </p:nvPr>
        </p:nvGraphicFramePr>
        <p:xfrm>
          <a:off x="5867400" y="2305757"/>
          <a:ext cx="6082886" cy="2246486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258301">
                  <a:extLst>
                    <a:ext uri="{9D8B030D-6E8A-4147-A177-3AD203B41FA5}">
                      <a16:colId xmlns:a16="http://schemas.microsoft.com/office/drawing/2014/main" val="1516706928"/>
                    </a:ext>
                  </a:extLst>
                </a:gridCol>
                <a:gridCol w="869265">
                  <a:extLst>
                    <a:ext uri="{9D8B030D-6E8A-4147-A177-3AD203B41FA5}">
                      <a16:colId xmlns:a16="http://schemas.microsoft.com/office/drawing/2014/main" val="388667001"/>
                    </a:ext>
                  </a:extLst>
                </a:gridCol>
                <a:gridCol w="518279">
                  <a:extLst>
                    <a:ext uri="{9D8B030D-6E8A-4147-A177-3AD203B41FA5}">
                      <a16:colId xmlns:a16="http://schemas.microsoft.com/office/drawing/2014/main" val="102440083"/>
                    </a:ext>
                  </a:extLst>
                </a:gridCol>
                <a:gridCol w="1043118">
                  <a:extLst>
                    <a:ext uri="{9D8B030D-6E8A-4147-A177-3AD203B41FA5}">
                      <a16:colId xmlns:a16="http://schemas.microsoft.com/office/drawing/2014/main" val="3637781507"/>
                    </a:ext>
                  </a:extLst>
                </a:gridCol>
                <a:gridCol w="770201">
                  <a:extLst>
                    <a:ext uri="{9D8B030D-6E8A-4147-A177-3AD203B41FA5}">
                      <a16:colId xmlns:a16="http://schemas.microsoft.com/office/drawing/2014/main" val="1864309852"/>
                    </a:ext>
                  </a:extLst>
                </a:gridCol>
                <a:gridCol w="986698">
                  <a:extLst>
                    <a:ext uri="{9D8B030D-6E8A-4147-A177-3AD203B41FA5}">
                      <a16:colId xmlns:a16="http://schemas.microsoft.com/office/drawing/2014/main" val="956250060"/>
                    </a:ext>
                  </a:extLst>
                </a:gridCol>
                <a:gridCol w="637024">
                  <a:extLst>
                    <a:ext uri="{9D8B030D-6E8A-4147-A177-3AD203B41FA5}">
                      <a16:colId xmlns:a16="http://schemas.microsoft.com/office/drawing/2014/main" val="3443286307"/>
                    </a:ext>
                  </a:extLst>
                </a:gridCol>
              </a:tblGrid>
              <a:tr h="804781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Model</a:t>
                      </a:r>
                      <a:endParaRPr lang="en-AU" sz="105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Test Accuracy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Test Loss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Parameters</a:t>
                      </a:r>
                      <a:endParaRPr lang="en-AU" sz="1050">
                        <a:effectLst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(M)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Training Time (s)</a:t>
                      </a:r>
                      <a:endParaRPr lang="en-AU" sz="105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Inference Time (s/sample)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Model Size (MB)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extLst>
                  <a:ext uri="{0D108BD9-81ED-4DB2-BD59-A6C34878D82A}">
                    <a16:rowId xmlns:a16="http://schemas.microsoft.com/office/drawing/2014/main" val="1143812904"/>
                  </a:ext>
                </a:extLst>
              </a:tr>
              <a:tr h="470751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MobileNet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0.66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1.13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3.80</a:t>
                      </a:r>
                      <a:endParaRPr lang="en-AU" sz="105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372.53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4.27</a:t>
                      </a:r>
                      <a:endParaRPr lang="en-AU" sz="105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18.95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extLst>
                  <a:ext uri="{0D108BD9-81ED-4DB2-BD59-A6C34878D82A}">
                    <a16:rowId xmlns:a16="http://schemas.microsoft.com/office/drawing/2014/main" val="3165635908"/>
                  </a:ext>
                </a:extLst>
              </a:tr>
              <a:tr h="470751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MobileNetV2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0.63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1.24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2.94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334.69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7.6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16.87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extLst>
                  <a:ext uri="{0D108BD9-81ED-4DB2-BD59-A6C34878D82A}">
                    <a16:rowId xmlns:a16="http://schemas.microsoft.com/office/drawing/2014/main" val="1963759088"/>
                  </a:ext>
                </a:extLst>
              </a:tr>
              <a:tr h="500203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EfficientNetB0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0.72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0.94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4.7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>
                          <a:effectLst/>
                        </a:rPr>
                        <a:t>423.58</a:t>
                      </a:r>
                      <a:endParaRPr lang="en-AU" sz="105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20.52</a:t>
                      </a:r>
                      <a:endParaRPr lang="en-AU" sz="105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  <a:buNone/>
                      </a:pPr>
                      <a:r>
                        <a:rPr lang="en-AU" sz="1200" dirty="0">
                          <a:effectLst/>
                        </a:rPr>
                        <a:t>23.81</a:t>
                      </a:r>
                      <a:endParaRPr lang="en-AU" sz="105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55" marR="53255" marT="0" marB="0"/>
                </a:tc>
                <a:extLst>
                  <a:ext uri="{0D108BD9-81ED-4DB2-BD59-A6C34878D82A}">
                    <a16:rowId xmlns:a16="http://schemas.microsoft.com/office/drawing/2014/main" val="2775162057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FBCFD-D15C-8ABE-B4C9-0C998DA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9F6B1-D9E6-2843-2AB8-C991834F7D77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577850" y="1897829"/>
            <a:ext cx="51689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  <a:r>
              <a:rPr dirty="0"/>
              <a:t>EfficientNetB0 achieves the highest test accuracy (72%) and lowest loss (0.94), showing best generalization.</a:t>
            </a:r>
            <a:endParaRPr lang="en-AU" dirty="0"/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  <a:r>
              <a:rPr lang="en-AU" dirty="0"/>
              <a:t>M</a:t>
            </a:r>
            <a:r>
              <a:rPr dirty="0"/>
              <a:t>obileNetV2 is the most lightweight (2.94M parameters, 16.87 MB), suited for memory-constrained environments.</a:t>
            </a:r>
            <a:endParaRPr lang="en-AU" dirty="0"/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  <a:r>
              <a:rPr dirty="0"/>
              <a:t>EfficientNetB0 delivers fastest inference (20</a:t>
            </a:r>
            <a:r>
              <a:rPr lang="en-AU" dirty="0"/>
              <a:t>.</a:t>
            </a:r>
            <a:r>
              <a:rPr dirty="0"/>
              <a:t>52s/sample), critical for real-time applications.</a:t>
            </a:r>
            <a:endParaRPr lang="en-AU" dirty="0"/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  <a:r>
              <a:rPr dirty="0"/>
              <a:t>MobileNetV2 offers fastest training time (334.69s).</a:t>
            </a:r>
            <a:endParaRPr lang="en-AU" dirty="0"/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  <a:r>
              <a:rPr dirty="0"/>
              <a:t>Choose MobileNetV2 for efficiency.</a:t>
            </a:r>
            <a:endParaRPr lang="en-AU" dirty="0"/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</a:defRPr>
            </a:pPr>
            <a:r>
              <a:rPr lang="en-GB" dirty="0"/>
              <a:t>Figure 13 represents the </a:t>
            </a:r>
            <a:r>
              <a:rPr lang="en-US" sz="1200" dirty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Experiment</a:t>
            </a:r>
            <a:r>
              <a:rPr lang="en-US" sz="1400" dirty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 results before quantization</a:t>
            </a:r>
            <a:endParaRPr lang="en-AU" dirty="0">
              <a:latin typeface="Arial (Body)"/>
            </a:endParaRP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</a:defRPr>
            </a:pPr>
            <a:r>
              <a:rPr lang="en-GB" dirty="0"/>
              <a:t> 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4C0E7-5625-9BC1-9256-8D489952958D}"/>
              </a:ext>
            </a:extLst>
          </p:cNvPr>
          <p:cNvSpPr txBox="1"/>
          <p:nvPr/>
        </p:nvSpPr>
        <p:spPr>
          <a:xfrm>
            <a:off x="6281592" y="4658585"/>
            <a:ext cx="610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Figure 13: Experiment</a:t>
            </a:r>
            <a:r>
              <a:rPr lang="en-US" sz="1800" b="1" dirty="0">
                <a:effectLst/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 results before quantization</a:t>
            </a:r>
            <a:endParaRPr lang="en-AU" b="1" dirty="0">
              <a:latin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1702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274" y="503853"/>
            <a:ext cx="9601200" cy="1142385"/>
          </a:xfrm>
        </p:spPr>
        <p:txBody>
          <a:bodyPr/>
          <a:lstStyle/>
          <a:p>
            <a:r>
              <a:rPr lang="en-US" dirty="0"/>
              <a:t>5.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643" y="1818322"/>
            <a:ext cx="6165187" cy="641350"/>
          </a:xfrm>
        </p:spPr>
        <p:txBody>
          <a:bodyPr/>
          <a:lstStyle/>
          <a:p>
            <a:r>
              <a:rPr lang="en-US" dirty="0"/>
              <a:t>Model Training accuracy and loss (Figure 14 &amp; 15)</a:t>
            </a:r>
          </a:p>
          <a:p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34F520F-D393-2E88-5B31-9A00E527D3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2010"/>
          <a:stretch>
            <a:fillRect/>
          </a:stretch>
        </p:blipFill>
        <p:spPr bwMode="auto">
          <a:xfrm>
            <a:off x="7258100" y="373157"/>
            <a:ext cx="3866652" cy="2546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854CAB-201D-99F0-045A-E98A6EA2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804" y="3630936"/>
            <a:ext cx="3669796" cy="24274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77C76-FE5F-C00B-363F-037D299C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1D9B4-6D41-C56D-94D5-C5D4CF010102}"/>
              </a:ext>
            </a:extLst>
          </p:cNvPr>
          <p:cNvSpPr txBox="1"/>
          <p:nvPr/>
        </p:nvSpPr>
        <p:spPr>
          <a:xfrm>
            <a:off x="615950" y="2370511"/>
            <a:ext cx="55308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MobileNet and MobileNetV2 show consistent improvement during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MobileNet outperforms MobileNetV2 in training accuracy across all epochs post second epoch.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MobileNet reached 68% training accuracy by epoch 5, while MobileNetV2 reached 66%.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MobileNet reached nearly 1.1% training loss by epoch 5, while MobileNetV2 reached just under 1.2%.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6F04-B22E-F6C8-5FB9-B7B82617968E}"/>
              </a:ext>
            </a:extLst>
          </p:cNvPr>
          <p:cNvSpPr txBox="1"/>
          <p:nvPr/>
        </p:nvSpPr>
        <p:spPr>
          <a:xfrm>
            <a:off x="6713549" y="2919319"/>
            <a:ext cx="6100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rPr>
              <a:t>Figure 14: MobileNet and MobileNetV2 Training Accuracy</a:t>
            </a:r>
            <a:endParaRPr lang="en-A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932478-A9E2-6080-DAB2-B0E62173F9C9}"/>
              </a:ext>
            </a:extLst>
          </p:cNvPr>
          <p:cNvSpPr txBox="1"/>
          <p:nvPr/>
        </p:nvSpPr>
        <p:spPr>
          <a:xfrm>
            <a:off x="6713549" y="6135790"/>
            <a:ext cx="6100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rPr>
              <a:t>Figure 15: MobileNet and MobileNetV2 Training Loss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1634-D70F-5DA7-7265-4B7015CC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 MOTIVATION</a:t>
            </a:r>
            <a:endParaRPr lang="en-AU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B5B5F330-E001-056F-6DE7-8D20CC27C6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4741" y="1898309"/>
            <a:ext cx="8476488" cy="3593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make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more accessible and efficient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resource-constrained environments (RCEs)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Practical relevance for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healthcare, IoT, and embedded vision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Interest in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building scalable, real-world AI solutions.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AU" sz="1500" b="1" dirty="0"/>
              <a:t>Research Focus</a:t>
            </a:r>
          </a:p>
          <a:p>
            <a:pPr lvl="1"/>
            <a:r>
              <a:rPr lang="en-AU" sz="1300" dirty="0"/>
              <a:t>Investigate </a:t>
            </a:r>
            <a:r>
              <a:rPr lang="en-AU" sz="1300" b="1" dirty="0"/>
              <a:t>post-training quantization</a:t>
            </a:r>
            <a:r>
              <a:rPr lang="en-AU" sz="1300" dirty="0"/>
              <a:t> as an efficient solution.</a:t>
            </a:r>
          </a:p>
          <a:p>
            <a:pPr lvl="2"/>
            <a:r>
              <a:rPr lang="en-AU" sz="1300" dirty="0"/>
              <a:t>Converts </a:t>
            </a:r>
            <a:r>
              <a:rPr lang="en-AU" sz="1300" b="1" dirty="0"/>
              <a:t>32-bit floats to 8-bit integers</a:t>
            </a:r>
            <a:endParaRPr lang="en-AU" sz="1300" dirty="0"/>
          </a:p>
          <a:p>
            <a:pPr lvl="2"/>
            <a:r>
              <a:rPr lang="en-AU" sz="1300" dirty="0"/>
              <a:t>Minimizes accuracy loss</a:t>
            </a:r>
          </a:p>
          <a:p>
            <a:pPr lvl="2"/>
            <a:r>
              <a:rPr lang="en-AU" sz="1300" dirty="0"/>
              <a:t>Reduces model size, energy use, and latency</a:t>
            </a:r>
          </a:p>
          <a:p>
            <a:pPr lvl="1"/>
            <a:r>
              <a:rPr lang="en-AU" sz="1300" dirty="0"/>
              <a:t>Benchmarking on </a:t>
            </a:r>
            <a:r>
              <a:rPr lang="en-AU" sz="1300" b="1" dirty="0"/>
              <a:t>MobileNet</a:t>
            </a:r>
            <a:r>
              <a:rPr lang="en-AU" sz="1300" dirty="0"/>
              <a:t> and other lightweight CNNs.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5174B-64CB-1FAE-CC6B-5AC99633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1C1D-ACF1-B390-6938-94560843D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3B43-D300-D5CD-7A11-321DDDBA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36" y="484503"/>
            <a:ext cx="9601200" cy="1142385"/>
          </a:xfrm>
        </p:spPr>
        <p:txBody>
          <a:bodyPr/>
          <a:lstStyle/>
          <a:p>
            <a:r>
              <a:rPr lang="en-US" dirty="0"/>
              <a:t>5.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50293-D6C5-9988-BC85-A3717C2DC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450" y="2095500"/>
            <a:ext cx="5664200" cy="33782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Results suggest MobileNet generalizes better and learns more efficiently in the early training phase.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MobileNet reached 68% validation accuracy by epoch 5, while MobileNetV2 reached just above 64%.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41B8D5-9087-E095-DF03-57C14B58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996" y="574873"/>
            <a:ext cx="3454078" cy="2324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5FFD1-0654-2618-BE31-42A45B660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8"/>
          <a:stretch>
            <a:fillRect/>
          </a:stretch>
        </p:blipFill>
        <p:spPr bwMode="auto">
          <a:xfrm>
            <a:off x="7024710" y="3659603"/>
            <a:ext cx="3477352" cy="23899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F9C8A-022A-3FAD-C3EB-53E4F9B5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FD905-9614-25FE-3E52-1BD83F2A068C}"/>
              </a:ext>
            </a:extLst>
          </p:cNvPr>
          <p:cNvSpPr txBox="1"/>
          <p:nvPr/>
        </p:nvSpPr>
        <p:spPr>
          <a:xfrm>
            <a:off x="6758427" y="3096521"/>
            <a:ext cx="6100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rPr>
              <a:t>Figure 16: MobileNet and MobileNetV2 validation </a:t>
            </a:r>
            <a:r>
              <a:rPr lang="en-US" sz="1400" b="1" dirty="0"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b="1" dirty="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rPr>
              <a:t>ccuracy</a:t>
            </a:r>
            <a:endParaRPr lang="en-A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DD913-BF29-032B-708E-AFFEADDA9417}"/>
              </a:ext>
            </a:extLst>
          </p:cNvPr>
          <p:cNvSpPr txBox="1"/>
          <p:nvPr/>
        </p:nvSpPr>
        <p:spPr>
          <a:xfrm>
            <a:off x="6595743" y="6186413"/>
            <a:ext cx="6100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rPr>
              <a:t>Figure 17: MobileNet and MobileNetV2 validation Loss</a:t>
            </a:r>
            <a:endParaRPr lang="en-AU" sz="14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C8C809-B73E-D90A-59F6-E749DC654FE1}"/>
              </a:ext>
            </a:extLst>
          </p:cNvPr>
          <p:cNvSpPr txBox="1">
            <a:spLocks/>
          </p:cNvSpPr>
          <p:nvPr/>
        </p:nvSpPr>
        <p:spPr>
          <a:xfrm>
            <a:off x="706836" y="1783092"/>
            <a:ext cx="6165187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validation accuracy and loss (Figure 16 &amp; 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9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AF5E0-F8E7-6869-3C79-6A9385861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ED47-5BC8-2BBB-EFB7-5EF2CE7E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39" y="495084"/>
            <a:ext cx="9601200" cy="1142385"/>
          </a:xfrm>
        </p:spPr>
        <p:txBody>
          <a:bodyPr/>
          <a:lstStyle/>
          <a:p>
            <a:r>
              <a:rPr lang="en-US" dirty="0"/>
              <a:t>5.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02200-4374-74C0-E9C8-A85D10721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107" y="1776959"/>
            <a:ext cx="5726688" cy="244514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Comparison with original model (Table 1 &amp; Figure 18)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0" dirty="0"/>
              <a:t>Less than 1% accuracy drop in DRQ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0" dirty="0"/>
              <a:t>slight improvement in F16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0" dirty="0"/>
              <a:t>Significant drop in INT8</a:t>
            </a:r>
          </a:p>
          <a:p>
            <a:pPr lvl="1"/>
            <a:endParaRPr lang="en-US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Deeper Models lose accuracy significantly with INT8 due to precision in floating points (Careem, Johar and Khatibi, 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Slight improvement in FP16 due to Hardware optimization or regularization effect (Careem, Johar and Khatibi, 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endParaRPr lang="en-US" sz="1400" b="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59ACFC7-63E7-18F5-89EF-A9AE2EE99C0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23136049"/>
              </p:ext>
            </p:extLst>
          </p:nvPr>
        </p:nvGraphicFramePr>
        <p:xfrm>
          <a:off x="1049038" y="4222101"/>
          <a:ext cx="4572001" cy="1735525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203065">
                  <a:extLst>
                    <a:ext uri="{9D8B030D-6E8A-4147-A177-3AD203B41FA5}">
                      <a16:colId xmlns:a16="http://schemas.microsoft.com/office/drawing/2014/main" val="486766773"/>
                    </a:ext>
                  </a:extLst>
                </a:gridCol>
                <a:gridCol w="842234">
                  <a:extLst>
                    <a:ext uri="{9D8B030D-6E8A-4147-A177-3AD203B41FA5}">
                      <a16:colId xmlns:a16="http://schemas.microsoft.com/office/drawing/2014/main" val="1883747515"/>
                    </a:ext>
                  </a:extLst>
                </a:gridCol>
                <a:gridCol w="842234">
                  <a:extLst>
                    <a:ext uri="{9D8B030D-6E8A-4147-A177-3AD203B41FA5}">
                      <a16:colId xmlns:a16="http://schemas.microsoft.com/office/drawing/2014/main" val="2566933252"/>
                    </a:ext>
                  </a:extLst>
                </a:gridCol>
                <a:gridCol w="842234">
                  <a:extLst>
                    <a:ext uri="{9D8B030D-6E8A-4147-A177-3AD203B41FA5}">
                      <a16:colId xmlns:a16="http://schemas.microsoft.com/office/drawing/2014/main" val="539404962"/>
                    </a:ext>
                  </a:extLst>
                </a:gridCol>
                <a:gridCol w="842234">
                  <a:extLst>
                    <a:ext uri="{9D8B030D-6E8A-4147-A177-3AD203B41FA5}">
                      <a16:colId xmlns:a16="http://schemas.microsoft.com/office/drawing/2014/main" val="3665471594"/>
                    </a:ext>
                  </a:extLst>
                </a:gridCol>
              </a:tblGrid>
              <a:tr h="882081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Original Accuracy (%)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Dynamic Range Accuracy (%)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Float16 Accuracy (%)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INT8 Accuracy (%)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1881337"/>
                  </a:ext>
                </a:extLst>
              </a:tr>
              <a:tr h="21336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MobileNet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66.92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65.33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 dirty="0">
                          <a:effectLst/>
                        </a:rPr>
                        <a:t>66.99</a:t>
                      </a:r>
                      <a:endParaRPr lang="en-AU" sz="1050" dirty="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55.7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9378697"/>
                  </a:ext>
                </a:extLst>
              </a:tr>
              <a:tr h="21336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MobileNetV2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63.96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63.43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 dirty="0">
                          <a:effectLst/>
                        </a:rPr>
                        <a:t>63.89</a:t>
                      </a:r>
                      <a:endParaRPr lang="en-AU" sz="1050" dirty="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56.23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8482580"/>
                  </a:ext>
                </a:extLst>
              </a:tr>
              <a:tr h="21336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 dirty="0">
                          <a:effectLst/>
                        </a:rPr>
                        <a:t>EfficientNetB0</a:t>
                      </a:r>
                      <a:endParaRPr lang="en-AU" sz="1050" dirty="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72.15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71.58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72.23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50">
                          <a:effectLst/>
                        </a:rPr>
                        <a:t>36.29</a:t>
                      </a:r>
                      <a:endParaRPr lang="en-AU" sz="105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752885"/>
                  </a:ext>
                </a:extLst>
              </a:tr>
              <a:tr h="213361">
                <a:tc gridSpan="5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1050" dirty="0">
                          <a:effectLst/>
                        </a:rPr>
                        <a:t>Table 1: Quantization Accuracy Measures</a:t>
                      </a:r>
                      <a:endParaRPr lang="en-AU" sz="1050" dirty="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50086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9CB7DDB-09C4-804D-3F82-DFFF5C30BE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18" y="2209994"/>
            <a:ext cx="5695674" cy="3423476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9CBE5-3A71-FEA1-95A4-3FFE83C1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C04C3-FC98-9700-EE01-DEA4A7D9FBB2}"/>
              </a:ext>
            </a:extLst>
          </p:cNvPr>
          <p:cNvSpPr txBox="1"/>
          <p:nvPr/>
        </p:nvSpPr>
        <p:spPr>
          <a:xfrm>
            <a:off x="7336238" y="5772960"/>
            <a:ext cx="3939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rPr>
              <a:t>Figure 18: Quantization Accuracy Measures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49803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A63C3-FDEE-503C-262A-BDBF4949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BDAC-226A-7170-E7FE-9D460BE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581F-3379-04A3-492A-8F41D5F20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192" y="1969786"/>
            <a:ext cx="5300808" cy="211976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Figure 19 and Table 2 </a:t>
            </a:r>
            <a:r>
              <a:rPr lang="en-US" sz="1600" dirty="0">
                <a:solidFill>
                  <a:schemeClr val="tx1"/>
                </a:solidFill>
              </a:rPr>
              <a:t>represents the comparison of inference time per sample of the quantized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DRQ not ideal for improving inference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F16 provides best result for inference time improvement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MobileNetV2 quantized with F16 provides the lowest inference time.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35EF201-0DEF-2B79-0CC4-B50FA8820E0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1282458"/>
              </p:ext>
            </p:extLst>
          </p:nvPr>
        </p:nvGraphicFramePr>
        <p:xfrm>
          <a:off x="941514" y="4204760"/>
          <a:ext cx="4584156" cy="1775306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451214">
                  <a:extLst>
                    <a:ext uri="{9D8B030D-6E8A-4147-A177-3AD203B41FA5}">
                      <a16:colId xmlns:a16="http://schemas.microsoft.com/office/drawing/2014/main" val="2799279607"/>
                    </a:ext>
                  </a:extLst>
                </a:gridCol>
                <a:gridCol w="1044314">
                  <a:extLst>
                    <a:ext uri="{9D8B030D-6E8A-4147-A177-3AD203B41FA5}">
                      <a16:colId xmlns:a16="http://schemas.microsoft.com/office/drawing/2014/main" val="1666842836"/>
                    </a:ext>
                  </a:extLst>
                </a:gridCol>
                <a:gridCol w="1044314">
                  <a:extLst>
                    <a:ext uri="{9D8B030D-6E8A-4147-A177-3AD203B41FA5}">
                      <a16:colId xmlns:a16="http://schemas.microsoft.com/office/drawing/2014/main" val="2963598756"/>
                    </a:ext>
                  </a:extLst>
                </a:gridCol>
                <a:gridCol w="1044314">
                  <a:extLst>
                    <a:ext uri="{9D8B030D-6E8A-4147-A177-3AD203B41FA5}">
                      <a16:colId xmlns:a16="http://schemas.microsoft.com/office/drawing/2014/main" val="261549932"/>
                    </a:ext>
                  </a:extLst>
                </a:gridCol>
              </a:tblGrid>
              <a:tr h="722330">
                <a:tc>
                  <a:txBody>
                    <a:bodyPr/>
                    <a:lstStyle/>
                    <a:p>
                      <a:endParaRPr lang="en-AU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Dynamic Inference Time (ms)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Float16 Inference Time (ms)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 dirty="0">
                          <a:effectLst/>
                        </a:rPr>
                        <a:t>INT8 Inference Time (ms)</a:t>
                      </a:r>
                      <a:endParaRPr lang="en-AU" sz="900" dirty="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942939"/>
                  </a:ext>
                </a:extLst>
              </a:tr>
              <a:tr h="23298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MobileNet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25.36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19.13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21.27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6820091"/>
                  </a:ext>
                </a:extLst>
              </a:tr>
              <a:tr h="23298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MobileNetV2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20.2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11.46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15.82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5344224"/>
                  </a:ext>
                </a:extLst>
              </a:tr>
              <a:tr h="35401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EfficientNetB0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35.45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23.68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23.6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6360632"/>
                  </a:ext>
                </a:extLst>
              </a:tr>
              <a:tr h="232987">
                <a:tc gridSpan="4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900" dirty="0">
                          <a:effectLst/>
                        </a:rPr>
                        <a:t>Table 2: Quantization Inference Measures</a:t>
                      </a:r>
                      <a:endParaRPr lang="en-AU" sz="900" dirty="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90056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7445310-95AC-C1EE-2403-C084B85503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45205"/>
            <a:ext cx="5754806" cy="3459560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77720-D92D-39C5-8D25-76E0AC71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0B95B-F0A6-3B8D-50AE-F870FD6D25FC}"/>
              </a:ext>
            </a:extLst>
          </p:cNvPr>
          <p:cNvSpPr txBox="1"/>
          <p:nvPr/>
        </p:nvSpPr>
        <p:spPr>
          <a:xfrm>
            <a:off x="6876232" y="5704765"/>
            <a:ext cx="4119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</a:rPr>
              <a:t>Figure 19: Quantization Inference Measures</a:t>
            </a: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val="167111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356ED-ED4E-3D0E-170D-301886254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D0E2-886A-54FF-0408-4AA197A8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506" y="584700"/>
            <a:ext cx="9601200" cy="1142385"/>
          </a:xfrm>
        </p:spPr>
        <p:txBody>
          <a:bodyPr/>
          <a:lstStyle/>
          <a:p>
            <a:r>
              <a:rPr lang="en-US" dirty="0"/>
              <a:t>5.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B72ED-4073-A3A8-ABC5-7C35ECCA0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506" y="2115518"/>
            <a:ext cx="5307353" cy="205806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Figure 20 and Table 3 </a:t>
            </a:r>
            <a:r>
              <a:rPr lang="en-US" dirty="0">
                <a:solidFill>
                  <a:schemeClr val="tx1"/>
                </a:solidFill>
              </a:rPr>
              <a:t>represents the comparison of file size of the quantized models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F16 not ideal for compression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INT8 reduced model size by (4x)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MobileNetV2 had the lowest model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AAD346A-50A6-FA70-915E-D582F31450D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90463313"/>
              </p:ext>
            </p:extLst>
          </p:nvPr>
        </p:nvGraphicFramePr>
        <p:xfrm>
          <a:off x="1295400" y="4173579"/>
          <a:ext cx="4425567" cy="1716526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401357">
                  <a:extLst>
                    <a:ext uri="{9D8B030D-6E8A-4147-A177-3AD203B41FA5}">
                      <a16:colId xmlns:a16="http://schemas.microsoft.com/office/drawing/2014/main" val="2127601463"/>
                    </a:ext>
                  </a:extLst>
                </a:gridCol>
                <a:gridCol w="1008070">
                  <a:extLst>
                    <a:ext uri="{9D8B030D-6E8A-4147-A177-3AD203B41FA5}">
                      <a16:colId xmlns:a16="http://schemas.microsoft.com/office/drawing/2014/main" val="1979165866"/>
                    </a:ext>
                  </a:extLst>
                </a:gridCol>
                <a:gridCol w="1008070">
                  <a:extLst>
                    <a:ext uri="{9D8B030D-6E8A-4147-A177-3AD203B41FA5}">
                      <a16:colId xmlns:a16="http://schemas.microsoft.com/office/drawing/2014/main" val="1502795927"/>
                    </a:ext>
                  </a:extLst>
                </a:gridCol>
                <a:gridCol w="1008070">
                  <a:extLst>
                    <a:ext uri="{9D8B030D-6E8A-4147-A177-3AD203B41FA5}">
                      <a16:colId xmlns:a16="http://schemas.microsoft.com/office/drawing/2014/main" val="1374241112"/>
                    </a:ext>
                  </a:extLst>
                </a:gridCol>
              </a:tblGrid>
              <a:tr h="630770">
                <a:tc>
                  <a:txBody>
                    <a:bodyPr/>
                    <a:lstStyle/>
                    <a:p>
                      <a:endParaRPr lang="en-AU" sz="1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Dynamic Model Size (MB)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Float16 Model Size (MB)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INT8 Model Size (MB)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8013260"/>
                  </a:ext>
                </a:extLst>
              </a:tr>
              <a:tr h="27143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MobileNet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3.77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7.19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3.9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2950123"/>
                  </a:ext>
                </a:extLst>
              </a:tr>
              <a:tr h="27143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MobileNetV2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3.06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5.57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3.26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7610183"/>
                  </a:ext>
                </a:extLst>
              </a:tr>
              <a:tr h="27143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EfficientNetB0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5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9.02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AU" sz="1000">
                          <a:effectLst/>
                        </a:rPr>
                        <a:t>5.36</a:t>
                      </a:r>
                      <a:endParaRPr lang="en-AU" sz="90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2576727"/>
                  </a:ext>
                </a:extLst>
              </a:tr>
              <a:tr h="271439">
                <a:tc gridSpan="4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900" dirty="0">
                          <a:effectLst/>
                        </a:rPr>
                        <a:t>Table 3: Quantization File Size Measures</a:t>
                      </a:r>
                      <a:endParaRPr lang="en-AU" sz="900" dirty="0">
                        <a:solidFill>
                          <a:srgbClr val="000000"/>
                        </a:solidFill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21167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8CD02C9-4AB3-01C1-DE7A-45C7D488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16358"/>
            <a:ext cx="5631976" cy="3384888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A62F5-9634-6476-FC33-D420A59F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01483-69C9-1D1A-C01C-BBB56FC09AEF}"/>
              </a:ext>
            </a:extLst>
          </p:cNvPr>
          <p:cNvSpPr txBox="1"/>
          <p:nvPr/>
        </p:nvSpPr>
        <p:spPr>
          <a:xfrm>
            <a:off x="7111845" y="5890105"/>
            <a:ext cx="3973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</a:rPr>
              <a:t>Figure 20: Quantization File Size Measures</a:t>
            </a: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val="226778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6. DISCUSSION</a:t>
            </a:r>
            <a:r>
              <a:rPr lang="en-AU" dirty="0"/>
              <a:t> AND CHALLENGES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0033" y="1739977"/>
            <a:ext cx="5029202" cy="4464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1400" b="1" dirty="0"/>
              <a:t>6.1 Resource Constraints</a:t>
            </a:r>
          </a:p>
          <a:p>
            <a:r>
              <a:rPr lang="en-US" sz="1400" dirty="0"/>
              <a:t>Long training/quantization time (~40 mins/model) led to manual sequential workflow.</a:t>
            </a:r>
          </a:p>
          <a:p>
            <a:r>
              <a:rPr lang="en-US" sz="1400" dirty="0"/>
              <a:t>Slowed result collection and analysis.</a:t>
            </a:r>
          </a:p>
          <a:p>
            <a:r>
              <a:rPr lang="en-US" sz="1400" b="1" dirty="0"/>
              <a:t>Future: </a:t>
            </a:r>
            <a:r>
              <a:rPr lang="en-US" sz="1400" dirty="0"/>
              <a:t>Use cloud GPU/TPU (e.g. Google Cloud, AWS) or apply early stopping, checkpointing.</a:t>
            </a:r>
            <a:endParaRPr sz="1400" dirty="0"/>
          </a:p>
          <a:p>
            <a:pPr marL="0" indent="0">
              <a:buNone/>
            </a:pPr>
            <a:r>
              <a:rPr sz="1400" b="1" dirty="0"/>
              <a:t>6.2 XNNPack Compatibility Error</a:t>
            </a:r>
            <a:r>
              <a:rPr lang="en-AU" sz="1400" b="1" dirty="0"/>
              <a:t> (Figure 20)</a:t>
            </a:r>
            <a:endParaRPr sz="1400" b="1" dirty="0"/>
          </a:p>
          <a:p>
            <a:r>
              <a:rPr lang="en-AU" sz="1400" dirty="0"/>
              <a:t>MobileNetV3-Small/Large failed INT8 quantization with XNNPack.</a:t>
            </a:r>
          </a:p>
          <a:p>
            <a:r>
              <a:rPr lang="en-AU" sz="1400" dirty="0"/>
              <a:t>Caused fallback to slower CPU-only execution.</a:t>
            </a:r>
          </a:p>
          <a:p>
            <a:r>
              <a:rPr lang="en-AU" sz="1400" b="1" dirty="0"/>
              <a:t>Future: </a:t>
            </a:r>
            <a:r>
              <a:rPr lang="en-AU" sz="1400" dirty="0"/>
              <a:t>Check TensorFlow Lite compatibility docs before selecting models/quant methods.</a:t>
            </a:r>
          </a:p>
          <a:p>
            <a:r>
              <a:rPr lang="en-AU" sz="1400" dirty="0"/>
              <a:t>Check quantization compatibility with PyTorch.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869EC-B0BB-D9FF-D23D-6A491B8F8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739977"/>
            <a:ext cx="4572000" cy="22205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6.3 Input Normalization Errors:</a:t>
            </a:r>
          </a:p>
          <a:p>
            <a:r>
              <a:rPr lang="en-US" sz="1400" dirty="0"/>
              <a:t>Used 0–1 scaling instead of required -1–1 for models.</a:t>
            </a:r>
          </a:p>
          <a:p>
            <a:r>
              <a:rPr lang="en-US" sz="1400" dirty="0"/>
              <a:t>Caused large drop in accuracy (e.g., 44%).</a:t>
            </a:r>
          </a:p>
          <a:p>
            <a:r>
              <a:rPr lang="en-US" sz="1400" dirty="0"/>
              <a:t>Resolved by using Keras-specific preprocessing functions.</a:t>
            </a:r>
          </a:p>
          <a:p>
            <a:r>
              <a:rPr lang="en-US" sz="1400" b="1" dirty="0"/>
              <a:t>Future: </a:t>
            </a:r>
            <a:r>
              <a:rPr lang="en-US" sz="1400" dirty="0"/>
              <a:t>Integrate model-specific preprocessing early in data pipeline.</a:t>
            </a:r>
          </a:p>
          <a:p>
            <a:endParaRPr lang="en-AU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D6515-C378-E0F6-18B3-FD45B8F7B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2" y="4382262"/>
            <a:ext cx="5029756" cy="1469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9A341A-2218-470F-F20B-078C1384CB23}"/>
              </a:ext>
            </a:extLst>
          </p:cNvPr>
          <p:cNvSpPr txBox="1"/>
          <p:nvPr/>
        </p:nvSpPr>
        <p:spPr>
          <a:xfrm>
            <a:off x="6713548" y="5835125"/>
            <a:ext cx="3384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rPr>
              <a:t>Figure </a:t>
            </a:r>
            <a:r>
              <a:rPr lang="en-US" sz="1400" b="1" dirty="0"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US" sz="1400" b="1" dirty="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rPr>
              <a:t>: Snapshot of XNNPack Error </a:t>
            </a:r>
            <a:endParaRPr lang="en-AU" sz="1400" dirty="0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86222AAD-8067-EEF3-F4A2-F89DA41B3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52763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BD3059-854C-8922-7399-7A9AF9741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1508105"/>
          </a:xfrm>
        </p:spPr>
        <p:txBody>
          <a:bodyPr/>
          <a:lstStyle/>
          <a:p>
            <a:r>
              <a:rPr lang="en-US" dirty="0"/>
              <a:t>You can find the training process and results in the Jupyter Notebook available in the provided GitHub repository.</a:t>
            </a:r>
            <a:endParaRPr lang="en-AU" b="1" i="1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https://github.com/Zulfi12345/Machine-Learning-Project.git</a:t>
            </a:r>
            <a:endParaRPr lang="en-AU" b="1" i="1" dirty="0"/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B801C-5FE0-3275-2DC3-2E1A2E7D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85BA8C-D5A8-1F5F-609F-95238828A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238"/>
            <a:ext cx="9601200" cy="1143000"/>
          </a:xfrm>
        </p:spPr>
        <p:txBody>
          <a:bodyPr/>
          <a:lstStyle/>
          <a:p>
            <a:r>
              <a:rPr lang="en-US" dirty="0"/>
              <a:t>7. GitHub Repository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364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sz="1400" dirty="0"/>
              <a:t>Evaluated MobileNet, MobileNetV2, and EfficientNetB0 on CIFAR-100.</a:t>
            </a:r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Applied Dynamic Range, Float16, and INT8 post-training quantization.</a:t>
            </a:r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EfficientNetB0 had highest original accuracy (72.15%).</a:t>
            </a:r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MobileNetV2 was most efficient post-quantization.</a:t>
            </a:r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Float16 preserved accuracy and improved speed — best for real-time use.</a:t>
            </a:r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INT8 offered best compression but hurt accuracy, especially in complex models.</a:t>
            </a:r>
          </a:p>
          <a:p>
            <a:endParaRPr sz="1400" dirty="0"/>
          </a:p>
          <a:p>
            <a:pPr marL="0" indent="0">
              <a:buNone/>
            </a:pPr>
            <a:r>
              <a:rPr sz="1400" b="1" dirty="0"/>
              <a:t>Future Work</a:t>
            </a:r>
            <a:r>
              <a:rPr lang="en-AU" sz="1400" b="1" dirty="0"/>
              <a:t> (If I had another six months)</a:t>
            </a:r>
            <a:r>
              <a:rPr sz="1400" b="1" dirty="0"/>
              <a:t>:</a:t>
            </a:r>
            <a:r>
              <a:rPr lang="en-AU" sz="1400" b="1" dirty="0"/>
              <a:t> </a:t>
            </a:r>
            <a:endParaRPr sz="1400" b="1" dirty="0"/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Train models for more epochs using early stopping to improve generalization.</a:t>
            </a:r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Fine-tune quantized models to recover performance.</a:t>
            </a:r>
          </a:p>
          <a:p>
            <a:pPr marL="342900" indent="-342900">
              <a:buFont typeface="+mj-lt"/>
              <a:buAutoNum type="arabicPeriod"/>
            </a:pPr>
            <a:r>
              <a:rPr sz="1400" dirty="0"/>
              <a:t>Resolve XNNPack issues for MobileNetV3-Small/Large with INT8 quantization.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F1042-37B5-6152-8AAA-50196445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342" y="264794"/>
            <a:ext cx="9601200" cy="1142385"/>
          </a:xfrm>
        </p:spPr>
        <p:txBody>
          <a:bodyPr/>
          <a:lstStyle/>
          <a:p>
            <a:r>
              <a:rPr lang="en-US" dirty="0"/>
              <a:t>REFRENCES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3FD5C-2991-ECBE-2F36-56520D0EC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1616636"/>
            <a:ext cx="10757648" cy="4539130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1000" dirty="0"/>
              <a:t>Shuvo, M.M.H., Islam, S.K., Cheng, J. and Morshed, B.I., 2022. Efficient acceleration of deep learning inference on resource-constrained edge devices: A review. </a:t>
            </a:r>
            <a:r>
              <a:rPr lang="en-US" sz="1000" i="1" dirty="0"/>
              <a:t>Proceedings of the IEEE</a:t>
            </a:r>
            <a:r>
              <a:rPr lang="en-US" sz="1000" dirty="0"/>
              <a:t>, </a:t>
            </a:r>
            <a:r>
              <a:rPr lang="en-US" sz="1000" i="1" dirty="0"/>
              <a:t>111</a:t>
            </a:r>
            <a:r>
              <a:rPr lang="en-US" sz="1000" dirty="0"/>
              <a:t>(1), pp.42-91.</a:t>
            </a:r>
            <a:endParaRPr lang="en-AU" sz="1000" dirty="0"/>
          </a:p>
          <a:p>
            <a:pPr marL="457200" lvl="0" indent="-457200">
              <a:buFont typeface="+mj-lt"/>
              <a:buAutoNum type="arabicPeriod"/>
            </a:pPr>
            <a:r>
              <a:rPr lang="en-US" sz="1000" dirty="0"/>
              <a:t>Careem, R., Johar, G. and Khatibi, A., 2024. Deep neural networks optimization for resource-constrained environments: techniques and models. </a:t>
            </a:r>
            <a:r>
              <a:rPr lang="en-US" sz="1000" i="1" dirty="0"/>
              <a:t>Indonesian Journal of Electrical Engineering and Computer Science</a:t>
            </a:r>
            <a:r>
              <a:rPr lang="en-US" sz="1000" dirty="0"/>
              <a:t>, </a:t>
            </a:r>
            <a:r>
              <a:rPr lang="en-US" sz="1000" i="1" dirty="0"/>
              <a:t>33</a:t>
            </a:r>
            <a:r>
              <a:rPr lang="en-US" sz="1000" dirty="0"/>
              <a:t>(3), pp.1843-1854.</a:t>
            </a:r>
            <a:endParaRPr lang="en-AU" sz="1000" dirty="0"/>
          </a:p>
          <a:p>
            <a:pPr marL="457200" lvl="0" indent="-457200">
              <a:buFont typeface="+mj-lt"/>
              <a:buAutoNum type="arabicPeriod"/>
            </a:pPr>
            <a:r>
              <a:rPr lang="en-US" sz="1000" dirty="0"/>
              <a:t>Lee, H., Lee, N. and Lee, S., 2022. A method of deep learning model optimization for image classification on edge device. </a:t>
            </a:r>
            <a:r>
              <a:rPr lang="en-US" sz="1000" i="1" dirty="0"/>
              <a:t>Sensors</a:t>
            </a:r>
            <a:r>
              <a:rPr lang="en-US" sz="1000" dirty="0"/>
              <a:t>, </a:t>
            </a:r>
            <a:r>
              <a:rPr lang="en-US" sz="1000" i="1" dirty="0"/>
              <a:t>22</a:t>
            </a:r>
            <a:r>
              <a:rPr lang="en-US" sz="1000" dirty="0"/>
              <a:t>(19), p.7344.</a:t>
            </a:r>
            <a:endParaRPr lang="en-AU" sz="1000" dirty="0"/>
          </a:p>
          <a:p>
            <a:pPr marL="457200" lvl="0" indent="-457200">
              <a:buFont typeface="+mj-lt"/>
              <a:buAutoNum type="arabicPeriod"/>
            </a:pPr>
            <a:r>
              <a:rPr lang="en-US" sz="1000" dirty="0"/>
              <a:t>Yuan, H., Cheng, J., Wu, Y. and Zeng, Z., 2022. Low-res MobileNet: An efficient lightweight network for low-resolution image classification in resource-constrained scenarios. </a:t>
            </a:r>
            <a:r>
              <a:rPr lang="en-US" sz="1000" i="1" dirty="0"/>
              <a:t>Multimedia Tools and Applications</a:t>
            </a:r>
            <a:r>
              <a:rPr lang="en-US" sz="1000" dirty="0"/>
              <a:t>, </a:t>
            </a:r>
            <a:r>
              <a:rPr lang="en-US" sz="1000" i="1" dirty="0"/>
              <a:t>81</a:t>
            </a:r>
            <a:r>
              <a:rPr lang="en-US" sz="1000" dirty="0"/>
              <a:t>(27), pp.38513-38530.</a:t>
            </a:r>
            <a:endParaRPr lang="en-AU" sz="1000" dirty="0"/>
          </a:p>
          <a:p>
            <a:pPr marL="457200" lvl="0" indent="-457200">
              <a:buFont typeface="+mj-lt"/>
              <a:buAutoNum type="arabicPeriod"/>
            </a:pPr>
            <a:r>
              <a:rPr lang="en-US" sz="1000" dirty="0"/>
              <a:t>Debasish Kalita, 2025 Basics of CNN in Deep Learning. Analytics Vidhya.</a:t>
            </a:r>
            <a:endParaRPr lang="en-AU" sz="1000" dirty="0"/>
          </a:p>
          <a:p>
            <a:pPr marL="457200" lvl="0" indent="-457200">
              <a:buFont typeface="+mj-lt"/>
              <a:buAutoNum type="arabicPeriod"/>
            </a:pPr>
            <a:r>
              <a:rPr lang="en-AU" sz="1000" dirty="0" err="1"/>
              <a:t>codebasics</a:t>
            </a:r>
            <a:r>
              <a:rPr lang="en-AU" sz="1000" dirty="0"/>
              <a:t> (2021). </a:t>
            </a:r>
            <a:r>
              <a:rPr lang="en-AU" sz="1000" i="1" dirty="0"/>
              <a:t>Quantization in deep learning | Deep Learning Tutorial 49 (</a:t>
            </a:r>
            <a:r>
              <a:rPr lang="en-AU" sz="1000" i="1" dirty="0" err="1"/>
              <a:t>Tensorflow</a:t>
            </a:r>
            <a:r>
              <a:rPr lang="en-AU" sz="1000" i="1" dirty="0"/>
              <a:t>, Keras &amp; Python)</a:t>
            </a:r>
            <a:r>
              <a:rPr lang="en-AU" sz="1000" dirty="0"/>
              <a:t>. [online] YouTube. Available at: https://www.youtube.com/watch?v=v1oHf1KV6kM [Accessed 14 Apr. 2025].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AU" sz="1000" dirty="0"/>
              <a:t>Team, K. (n.d.). </a:t>
            </a:r>
            <a:r>
              <a:rPr lang="en-AU" sz="1000" i="1" dirty="0"/>
              <a:t>Keras documentation: Keras Applications</a:t>
            </a:r>
            <a:r>
              <a:rPr lang="en-AU" sz="1000" dirty="0"/>
              <a:t>. [online] keras.io. Available at: https://keras.io/api/applications/.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AU" sz="1000" dirty="0"/>
              <a:t>‌TensorFlow. (n.d.). </a:t>
            </a:r>
            <a:r>
              <a:rPr lang="en-AU" sz="1000" i="1" dirty="0"/>
              <a:t>Transfer learning with a pretrained </a:t>
            </a:r>
            <a:r>
              <a:rPr lang="en-AU" sz="1000" i="1" dirty="0" err="1"/>
              <a:t>ConvNet</a:t>
            </a:r>
            <a:r>
              <a:rPr lang="en-AU" sz="1000" i="1" dirty="0"/>
              <a:t> | TensorFlow Core</a:t>
            </a:r>
            <a:r>
              <a:rPr lang="en-AU" sz="1000" dirty="0"/>
              <a:t>. [online] Available at: https://www.tensorflow.org/tutorials/images/transfer_learning.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AU" sz="1000" dirty="0"/>
              <a:t>‌</a:t>
            </a:r>
            <a:r>
              <a:rPr lang="en-US" sz="1000" dirty="0"/>
              <a:t>Kulkarni, U., Meena, S.M., </a:t>
            </a:r>
            <a:r>
              <a:rPr lang="en-US" sz="1000" dirty="0" err="1"/>
              <a:t>Gurlahosur</a:t>
            </a:r>
            <a:r>
              <a:rPr lang="en-US" sz="1000" dirty="0"/>
              <a:t>, S.V. and </a:t>
            </a:r>
            <a:r>
              <a:rPr lang="en-US" sz="1000" dirty="0" err="1"/>
              <a:t>Bhogar</a:t>
            </a:r>
            <a:r>
              <a:rPr lang="en-US" sz="1000" dirty="0"/>
              <a:t>, G., 2021. Quantization friendly </a:t>
            </a:r>
            <a:r>
              <a:rPr lang="en-US" sz="1000" dirty="0" err="1"/>
              <a:t>mobilenet</a:t>
            </a:r>
            <a:r>
              <a:rPr lang="en-US" sz="1000" dirty="0"/>
              <a:t> (</a:t>
            </a:r>
            <a:r>
              <a:rPr lang="en-US" sz="1000" dirty="0" err="1"/>
              <a:t>qf-mobilenet</a:t>
            </a:r>
            <a:r>
              <a:rPr lang="en-US" sz="1000" dirty="0"/>
              <a:t>) architecture for vision based applications on embedded platforms. </a:t>
            </a:r>
            <a:r>
              <a:rPr lang="en-US" sz="1000" i="1" dirty="0"/>
              <a:t>Neural Networks</a:t>
            </a:r>
            <a:r>
              <a:rPr lang="en-US" sz="1000" dirty="0"/>
              <a:t>, </a:t>
            </a:r>
            <a:r>
              <a:rPr lang="en-US" sz="1000" i="1" dirty="0"/>
              <a:t>136</a:t>
            </a:r>
            <a:r>
              <a:rPr lang="en-US" sz="1000" dirty="0"/>
              <a:t>, pp.28-39.</a:t>
            </a:r>
            <a:endParaRPr lang="en-AU" sz="1000" dirty="0"/>
          </a:p>
          <a:p>
            <a:pPr marL="457200" lvl="0" indent="-457200">
              <a:buFont typeface="+mj-lt"/>
              <a:buAutoNum type="arabicPeriod"/>
            </a:pPr>
            <a:r>
              <a:rPr lang="en-US" sz="1000" dirty="0"/>
              <a:t>Chung, C.C., Chen, W.T. and Chang, Y.C., 2020, February. Using quantization-aware training technique with post-training fine-tuning quantization to implement a MOBILENET hardware accelerator. In </a:t>
            </a:r>
            <a:r>
              <a:rPr lang="en-US" sz="1000" i="1" dirty="0"/>
              <a:t>2020 Indo–Taiwan 2nd International Conference on Computing, Analytics and Networks (Indo-Taiwan ICAN)</a:t>
            </a:r>
            <a:r>
              <a:rPr lang="en-US" sz="1000" dirty="0"/>
              <a:t> (pp. 28-32). IEEE.</a:t>
            </a:r>
            <a:endParaRPr lang="en-AU" sz="1000" dirty="0"/>
          </a:p>
          <a:p>
            <a:pPr marL="457200" lvl="0" indent="-457200">
              <a:buFont typeface="+mj-lt"/>
              <a:buAutoNum type="arabicPeriod"/>
            </a:pPr>
            <a:r>
              <a:rPr lang="en-US" sz="1000" dirty="0"/>
              <a:t>Kluska, P. and Zięba, M., 2020. Post-training quantization methods for deep learning models. In </a:t>
            </a:r>
            <a:r>
              <a:rPr lang="en-US" sz="1000" i="1" dirty="0"/>
              <a:t>Intelligent Information and Database Systems: 12th Asian Conference, ACIIDS 2020, Phuket, Thailand, March 23–26, 2020, Proceedings, Part I 12</a:t>
            </a:r>
            <a:r>
              <a:rPr lang="en-US" sz="1000" dirty="0"/>
              <a:t> (pp. 467-479). Springer International Publishing.</a:t>
            </a:r>
            <a:endParaRPr lang="en-AU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C904-628E-0D96-35CA-D54ED950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6626" y="2504022"/>
            <a:ext cx="2899186" cy="28699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LITERATURE 1</a:t>
            </a:r>
          </a:p>
        </p:txBody>
      </p:sp>
      <p:pic>
        <p:nvPicPr>
          <p:cNvPr id="13" name="Content Placeholder 12" descr="A close-up of a document&#10;&#10;AI-generated content may be incorrect.">
            <a:extLst>
              <a:ext uri="{FF2B5EF4-FFF2-40B4-BE49-F238E27FC236}">
                <a16:creationId xmlns:a16="http://schemas.microsoft.com/office/drawing/2014/main" id="{7E12BE8B-73CE-D22D-B879-9329401B4D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901667" y="-159"/>
            <a:ext cx="5520689" cy="6858000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E3277A-A620-3CD1-E66B-7810F3C09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16808" y="3012141"/>
            <a:ext cx="4082528" cy="576407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b="1"/>
            </a:pPr>
            <a:r>
              <a:rPr lang="en-US" dirty="0"/>
              <a:t>Scope and Contributions</a:t>
            </a:r>
          </a:p>
          <a:p>
            <a:pPr marL="285750" indent="-285750">
              <a:buFont typeface="Arial" panose="020B0604020202020204" pitchFamily="34" charset="0"/>
              <a:buChar char="•"/>
              <a:defRPr b="1"/>
            </a:pPr>
            <a:r>
              <a:rPr lang="en-US" dirty="0"/>
              <a:t>Quantization selection</a:t>
            </a:r>
          </a:p>
          <a:p>
            <a:pPr marL="285750" indent="-285750">
              <a:buFont typeface="Arial" panose="020B0604020202020204" pitchFamily="34" charset="0"/>
              <a:buChar char="•"/>
              <a:defRPr b="1"/>
            </a:pPr>
            <a:r>
              <a:rPr lang="en-US" dirty="0"/>
              <a:t>Comparing quantization approaches</a:t>
            </a:r>
          </a:p>
          <a:p>
            <a:pPr marL="285750" indent="-285750">
              <a:buFont typeface="Arial" panose="020B0604020202020204" pitchFamily="34" charset="0"/>
              <a:buChar char="•"/>
              <a:defRPr b="1"/>
            </a:pPr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2.1</a:t>
            </a:r>
            <a:r>
              <a:rPr lang="en-AU" dirty="0"/>
              <a:t>.1</a:t>
            </a:r>
            <a:r>
              <a:rPr dirty="0"/>
              <a:t> Scope and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/>
              <a:t>Early works focused on reducing cloud dependency.</a:t>
            </a:r>
          </a:p>
          <a:p>
            <a:pPr>
              <a:defRPr sz="2000"/>
            </a:pPr>
            <a:r>
              <a:rPr dirty="0"/>
              <a:t>Used quantization, pruning, and hardware-aware architectures.</a:t>
            </a:r>
          </a:p>
          <a:p>
            <a:pPr>
              <a:defRPr sz="2000"/>
            </a:pPr>
            <a:r>
              <a:rPr b="1" dirty="0"/>
              <a:t>Problems: </a:t>
            </a:r>
            <a:r>
              <a:rPr dirty="0"/>
              <a:t>retraining and full dataset access needed.</a:t>
            </a:r>
          </a:p>
          <a:p>
            <a:pPr>
              <a:defRPr sz="2000"/>
            </a:pPr>
            <a:r>
              <a:rPr b="1" dirty="0"/>
              <a:t>Our focus: </a:t>
            </a:r>
            <a:r>
              <a:rPr dirty="0"/>
              <a:t>Post-Training Quantization (PTQ).</a:t>
            </a:r>
          </a:p>
          <a:p>
            <a:pPr>
              <a:defRPr sz="2000"/>
            </a:pPr>
            <a:r>
              <a:rPr dirty="0"/>
              <a:t>PTQ allows smaller, faster models without retraining.</a:t>
            </a:r>
          </a:p>
          <a:p>
            <a:pPr>
              <a:defRPr sz="2000"/>
            </a:pPr>
            <a:r>
              <a:rPr dirty="0"/>
              <a:t>Supports real-world on-device deployment with pre-trained models.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6954-D12A-48A5-BA39-6C1BAFD8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2.1.2 Quantization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/>
              <a:t>Quantization reduces bit-width: FP32 → INT8 or FP16.</a:t>
            </a:r>
          </a:p>
          <a:p>
            <a:pPr>
              <a:defRPr sz="2000"/>
            </a:pPr>
            <a:r>
              <a:rPr dirty="0"/>
              <a:t>Improves speed, power use, and model size.</a:t>
            </a:r>
          </a:p>
          <a:p>
            <a:pPr>
              <a:defRPr sz="2000"/>
            </a:pPr>
            <a:r>
              <a:rPr dirty="0"/>
              <a:t>Maintains accuracy with efficient computation.</a:t>
            </a:r>
          </a:p>
          <a:p>
            <a:pPr>
              <a:defRPr sz="2000"/>
            </a:pPr>
            <a:r>
              <a:rPr dirty="0"/>
              <a:t>Trade-off: Accuracy loss in sensitive layers.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57E7F-AAE8-9DCF-46B7-BAA43019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t>2.1.3 Comparing Quantization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 fontScale="92500" lnSpcReduction="10000"/>
          </a:bodyPr>
          <a:lstStyle/>
          <a:p>
            <a:pPr>
              <a:defRPr sz="2000"/>
            </a:pPr>
            <a:r>
              <a:rPr lang="en-AU" sz="1900" dirty="0"/>
              <a:t>Linear: Simple, hardware-friendly; struggles with skewed data.</a:t>
            </a:r>
          </a:p>
          <a:p>
            <a:pPr>
              <a:defRPr sz="2000"/>
            </a:pPr>
            <a:r>
              <a:rPr lang="en-AU" sz="1900" dirty="0"/>
              <a:t>Nonlinear: Better for outliers; complex decoding.</a:t>
            </a:r>
          </a:p>
          <a:p>
            <a:pPr>
              <a:defRPr sz="2000"/>
            </a:pPr>
            <a:r>
              <a:rPr lang="en-AU" sz="1900" dirty="0"/>
              <a:t>Uniform: Fixed step size; less adaptable.</a:t>
            </a:r>
          </a:p>
          <a:p>
            <a:pPr>
              <a:defRPr sz="2000"/>
            </a:pPr>
            <a:r>
              <a:rPr lang="en-AU" sz="1900" dirty="0"/>
              <a:t>Mixed Precision: Balances speed and accuracy; hard to tune.</a:t>
            </a:r>
          </a:p>
          <a:p>
            <a:pPr>
              <a:defRPr sz="2000"/>
            </a:pPr>
            <a:r>
              <a:rPr lang="en-AU" sz="1900" dirty="0"/>
              <a:t>Our choice: Linear Quantization + Mixed Precision for edge compatibility.</a:t>
            </a:r>
          </a:p>
          <a:p>
            <a:pPr>
              <a:defRPr sz="2000"/>
            </a:pPr>
            <a:r>
              <a:rPr lang="en-AU" sz="1900" dirty="0"/>
              <a:t>Figure 1 provides detailed discussion about these approaches</a:t>
            </a:r>
          </a:p>
          <a:p>
            <a:pPr>
              <a:defRPr sz="2000"/>
            </a:pPr>
            <a:endParaRPr lang="en-AU" sz="19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BC52663-011A-95EF-CC3C-A9F74077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0"/>
          <a:stretch>
            <a:fillRect/>
          </a:stretch>
        </p:blipFill>
        <p:spPr>
          <a:xfrm>
            <a:off x="5867400" y="2235256"/>
            <a:ext cx="5768243" cy="2930422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D0BD7-7015-9407-699E-A9565134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100CB-6D83-7752-76AD-935FC18F8CA4}"/>
              </a:ext>
            </a:extLst>
          </p:cNvPr>
          <p:cNvSpPr txBox="1"/>
          <p:nvPr/>
        </p:nvSpPr>
        <p:spPr>
          <a:xfrm>
            <a:off x="6324602" y="5165678"/>
            <a:ext cx="610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 1: Quantization strategy summary </a:t>
            </a:r>
            <a:endParaRPr lang="en-AU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2.1.4 Challenges and Research Gap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/>
              <a:t>Quantization can degrade accuracy in deep CNNs (e.g., ResNet).</a:t>
            </a:r>
          </a:p>
          <a:p>
            <a:pPr>
              <a:defRPr sz="2000"/>
            </a:pPr>
            <a:r>
              <a:rPr dirty="0"/>
              <a:t>Best quantization technique per architecture still unclear.</a:t>
            </a:r>
          </a:p>
          <a:p>
            <a:pPr>
              <a:defRPr sz="2000"/>
            </a:pPr>
            <a:r>
              <a:rPr dirty="0"/>
              <a:t>Our research: Evaluate quantization sensitivity per model.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1A499-1A9B-3418-7DC1-09DAE2A8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51068-0F70-80E1-6ADA-7C1B5251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2FE0-5027-842E-FB82-4D361F62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en-US" dirty="0"/>
              <a:t>LITERATURE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91D9A4-3036-814C-C550-A36DB12084F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1235995" y="-159"/>
            <a:ext cx="4852033" cy="6858000"/>
          </a:xfrm>
          <a:noFill/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409B9DE-2FC2-4783-CCD9-18D3FC1D0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8925" y="2998788"/>
            <a:ext cx="3657600" cy="2286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b="1"/>
            </a:pPr>
            <a:r>
              <a:rPr lang="en-US" dirty="0"/>
              <a:t>Scope and Contributions</a:t>
            </a:r>
          </a:p>
          <a:p>
            <a:pPr marL="285750" indent="-285750">
              <a:buFont typeface="Arial" panose="020B0604020202020204" pitchFamily="34" charset="0"/>
              <a:buChar char="•"/>
              <a:defRPr b="1"/>
            </a:pPr>
            <a:r>
              <a:rPr lang="en-US" dirty="0"/>
              <a:t>Quantization selection</a:t>
            </a:r>
          </a:p>
          <a:p>
            <a:pPr marL="285750" indent="-285750">
              <a:buFont typeface="Arial" panose="020B0604020202020204" pitchFamily="34" charset="0"/>
              <a:buChar char="•"/>
              <a:defRPr b="1"/>
            </a:pPr>
            <a:r>
              <a:rPr lang="en-US" dirty="0"/>
              <a:t>Comparing quantization approaches</a:t>
            </a:r>
          </a:p>
          <a:p>
            <a:pPr marL="285750" indent="-285750">
              <a:buFont typeface="Arial" panose="020B0604020202020204" pitchFamily="34" charset="0"/>
              <a:buChar char="•"/>
              <a:defRPr b="1"/>
            </a:pPr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14028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550</TotalTime>
  <Words>2624</Words>
  <Application>Microsoft Office PowerPoint</Application>
  <PresentationFormat>Widescreen</PresentationFormat>
  <Paragraphs>407</Paragraphs>
  <Slides>37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 (Body)</vt:lpstr>
      <vt:lpstr>Calibri</vt:lpstr>
      <vt:lpstr>Linux Libertine</vt:lpstr>
      <vt:lpstr>Diamond Grid 16x9</vt:lpstr>
      <vt:lpstr>Post training optimisation of CNN for image classification on resource constrained devices</vt:lpstr>
      <vt:lpstr>1.1 INTRODUCTION</vt:lpstr>
      <vt:lpstr>1.2 MOTIVATION</vt:lpstr>
      <vt:lpstr>LITERATURE 1</vt:lpstr>
      <vt:lpstr>2.1.1 Scope and Contributions</vt:lpstr>
      <vt:lpstr>2.1.2 Quantization Selection</vt:lpstr>
      <vt:lpstr>2.1.3 Comparing Quantization Approaches</vt:lpstr>
      <vt:lpstr>2.1.4 Challenges and Research Gap</vt:lpstr>
      <vt:lpstr>LITERATURE 2</vt:lpstr>
      <vt:lpstr>2.2.1 Project Scope</vt:lpstr>
      <vt:lpstr>2.2.2 Dynamic Range Quantization (DRQ)</vt:lpstr>
      <vt:lpstr>2.2.3 Full Integer Quantization (FIQ)</vt:lpstr>
      <vt:lpstr>2.2.4 FP16 Quantization</vt:lpstr>
      <vt:lpstr>2.2.5 Summary of Findings</vt:lpstr>
      <vt:lpstr>2.3 Summary and Critical Insights from Literature review</vt:lpstr>
      <vt:lpstr>3. METHODOLOGY</vt:lpstr>
      <vt:lpstr>3.1 Dataset &amp; Preprocessing</vt:lpstr>
      <vt:lpstr>3.2 Model Setup</vt:lpstr>
      <vt:lpstr>3.3 Training Configuration</vt:lpstr>
      <vt:lpstr>3.4 Quantization Techniques</vt:lpstr>
      <vt:lpstr>Quantization Techniques</vt:lpstr>
      <vt:lpstr>3.5 Quantization Process (shown in Fig 9)</vt:lpstr>
      <vt:lpstr>3.6 Evaluation of Quantized Models </vt:lpstr>
      <vt:lpstr>4. Experimental Setup</vt:lpstr>
      <vt:lpstr>4.1 Evaluation Methodology</vt:lpstr>
      <vt:lpstr>4.2 Hardware &amp; Execution Constraints</vt:lpstr>
      <vt:lpstr>4.3 Model Selection for Quantization</vt:lpstr>
      <vt:lpstr>5. RESULTS</vt:lpstr>
      <vt:lpstr>5. RESULTS</vt:lpstr>
      <vt:lpstr>5. RESULTS</vt:lpstr>
      <vt:lpstr>5. RESULTS</vt:lpstr>
      <vt:lpstr>RESULTS</vt:lpstr>
      <vt:lpstr>5. RESULTS</vt:lpstr>
      <vt:lpstr>6. DISCUSSION AND CHALLENGES</vt:lpstr>
      <vt:lpstr>7. GitHub Repository</vt:lpstr>
      <vt:lpstr>8. CONCLUSION</vt:lpstr>
      <vt:lpstr>REFRENCES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Zulfiqar Ali Mohammadi (Student)</dc:creator>
  <cp:lastModifiedBy>Zulfiqar Ali Mohammadi (Student)</cp:lastModifiedBy>
  <cp:revision>7</cp:revision>
  <dcterms:created xsi:type="dcterms:W3CDTF">2025-06-11T01:19:47Z</dcterms:created>
  <dcterms:modified xsi:type="dcterms:W3CDTF">2025-06-17T05:04:38Z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